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9" r:id="rId2"/>
    <p:sldId id="445" r:id="rId3"/>
    <p:sldId id="472" r:id="rId4"/>
    <p:sldId id="447" r:id="rId5"/>
    <p:sldId id="457" r:id="rId6"/>
    <p:sldId id="468" r:id="rId7"/>
    <p:sldId id="449" r:id="rId8"/>
    <p:sldId id="452" r:id="rId9"/>
    <p:sldId id="451" r:id="rId10"/>
    <p:sldId id="450" r:id="rId11"/>
    <p:sldId id="459" r:id="rId12"/>
    <p:sldId id="469" r:id="rId13"/>
    <p:sldId id="454" r:id="rId14"/>
    <p:sldId id="463" r:id="rId15"/>
    <p:sldId id="465" r:id="rId16"/>
    <p:sldId id="467" r:id="rId17"/>
    <p:sldId id="470" r:id="rId18"/>
    <p:sldId id="471" r:id="rId19"/>
    <p:sldId id="4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1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02" autoAdjust="0"/>
  </p:normalViewPr>
  <p:slideViewPr>
    <p:cSldViewPr>
      <p:cViewPr>
        <p:scale>
          <a:sx n="60" d="100"/>
          <a:sy n="60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Function</c:v>
                </c:pt>
              </c:strCache>
            </c:strRef>
          </c:tx>
          <c:spPr>
            <a:ln w="12700">
              <a:solidFill>
                <a:schemeClr val="tx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tx1">
                    <a:lumMod val="5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00"/>
              </a:solidFill>
              <a:ln w="12700">
                <a:solidFill>
                  <a:schemeClr val="tx1">
                    <a:lumMod val="50000"/>
                  </a:schemeClr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50000"/>
                  </a:schemeClr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8202898550724639"/>
                  <c:y val="-1.74302312839526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Country-specific </a:t>
                    </a:r>
                  </a:p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</a:t>
                    </a:r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818296220930711"/>
                  <c:y val="4.5462272426266813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Global public goods (including R&amp;D funding beyond ODA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 </a:t>
                    </a: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</a:t>
                    </a:r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498132511263381"/>
                  <c:y val="1.14142364956176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Cross-border </a:t>
                    </a: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externalities</a:t>
                    </a: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6426192080836766"/>
                  <c:y val="3.383952302210967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Leadership</a:t>
                    </a:r>
                  </a:p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Country-specific</c:v>
                </c:pt>
                <c:pt idx="1">
                  <c:v>Global public goods (including R&amp;D funding beyond ODA)</c:v>
                </c:pt>
                <c:pt idx="2">
                  <c:v>Cross-border externalities</c:v>
                </c:pt>
                <c:pt idx="3">
                  <c:v>Leadership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0.65315686150338814</c:v>
                </c:pt>
                <c:pt idx="1">
                  <c:v>0.1837439047558736</c:v>
                </c:pt>
                <c:pt idx="2">
                  <c:v>8.3116965360015199E-2</c:v>
                </c:pt>
                <c:pt idx="3">
                  <c:v>7.9950604774871772E-2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47"/>
        <c:splitType val="pos"/>
        <c:splitPos val="3"/>
        <c:secondPieSize val="95"/>
        <c:ser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1983B-3340-4A76-94BB-F3530AE5918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F640570-F16F-4ABD-8E3D-63A00AF39B03}">
      <dgm:prSet phldrT="[Text]"/>
      <dgm:spPr/>
      <dgm:t>
        <a:bodyPr/>
        <a:lstStyle/>
        <a:p>
          <a:r>
            <a:rPr lang="en-US" b="1" dirty="0" smtClean="0"/>
            <a:t>Health official development assistance (OECD DAC)</a:t>
          </a:r>
          <a:endParaRPr lang="en-US" b="1" dirty="0"/>
        </a:p>
      </dgm:t>
    </dgm:pt>
    <dgm:pt modelId="{3E6FE3BF-BD4D-4D89-A67C-3D735D6E650E}" type="parTrans" cxnId="{E88F262B-FEB9-477C-BA01-FDE6B03C8A87}">
      <dgm:prSet/>
      <dgm:spPr/>
      <dgm:t>
        <a:bodyPr/>
        <a:lstStyle/>
        <a:p>
          <a:endParaRPr lang="en-US"/>
        </a:p>
      </dgm:t>
    </dgm:pt>
    <dgm:pt modelId="{0BD0FEF0-13A3-4CA1-92C9-0B97B825B51F}" type="sibTrans" cxnId="{E88F262B-FEB9-477C-BA01-FDE6B03C8A87}">
      <dgm:prSet/>
      <dgm:spPr/>
      <dgm:t>
        <a:bodyPr/>
        <a:lstStyle/>
        <a:p>
          <a:endParaRPr lang="en-US"/>
        </a:p>
      </dgm:t>
    </dgm:pt>
    <dgm:pt modelId="{F9DC9DBC-66E8-4112-B324-2CD894F87AAC}">
      <dgm:prSet phldrT="[Text]"/>
      <dgm:spPr/>
      <dgm:t>
        <a:bodyPr/>
        <a:lstStyle/>
        <a:p>
          <a:r>
            <a:rPr lang="en-US" b="1" dirty="0" smtClean="0"/>
            <a:t>Funding for neglected disease R&amp;D (G-FINDER)</a:t>
          </a:r>
          <a:endParaRPr lang="en-US" b="1" dirty="0"/>
        </a:p>
      </dgm:t>
    </dgm:pt>
    <dgm:pt modelId="{0C6E6D0F-68EF-495D-BB13-88CD8E185F36}" type="parTrans" cxnId="{AE86E53C-5350-4F8F-85B8-38E1866E711E}">
      <dgm:prSet/>
      <dgm:spPr/>
      <dgm:t>
        <a:bodyPr/>
        <a:lstStyle/>
        <a:p>
          <a:endParaRPr lang="en-US"/>
        </a:p>
      </dgm:t>
    </dgm:pt>
    <dgm:pt modelId="{8F38C8B6-A1AD-45E4-AAEE-F8CB0DA3D76F}" type="sibTrans" cxnId="{AE86E53C-5350-4F8F-85B8-38E1866E711E}">
      <dgm:prSet/>
      <dgm:spPr/>
      <dgm:t>
        <a:bodyPr/>
        <a:lstStyle/>
        <a:p>
          <a:endParaRPr lang="en-US"/>
        </a:p>
      </dgm:t>
    </dgm:pt>
    <dgm:pt modelId="{7C3861B5-F236-4977-8FF8-02EBB2998FE2}">
      <dgm:prSet phldrT="[Text]" custT="1"/>
      <dgm:spPr/>
      <dgm:t>
        <a:bodyPr/>
        <a:lstStyle/>
        <a:p>
          <a:r>
            <a:rPr lang="en-US" sz="2400" b="1" smtClean="0"/>
            <a:t>ODA+</a:t>
          </a:r>
          <a:endParaRPr lang="en-US" sz="2400" b="1" dirty="0"/>
        </a:p>
      </dgm:t>
    </dgm:pt>
    <dgm:pt modelId="{3D66EEE6-3153-467C-B52E-D17FFE262B1E}" type="parTrans" cxnId="{B316CE5B-5F74-4A36-8B2C-4DE345022CB9}">
      <dgm:prSet/>
      <dgm:spPr/>
      <dgm:t>
        <a:bodyPr/>
        <a:lstStyle/>
        <a:p>
          <a:endParaRPr lang="en-US"/>
        </a:p>
      </dgm:t>
    </dgm:pt>
    <dgm:pt modelId="{31595260-65D2-48F9-BEAF-01655DFB7E64}" type="sibTrans" cxnId="{B316CE5B-5F74-4A36-8B2C-4DE345022CB9}">
      <dgm:prSet/>
      <dgm:spPr/>
      <dgm:t>
        <a:bodyPr/>
        <a:lstStyle/>
        <a:p>
          <a:endParaRPr lang="en-US"/>
        </a:p>
      </dgm:t>
    </dgm:pt>
    <dgm:pt modelId="{7C9D6F4E-1A17-489A-9168-D82FC80F8063}" type="pres">
      <dgm:prSet presAssocID="{2441983B-3340-4A76-94BB-F3530AE5918B}" presName="linearFlow" presStyleCnt="0">
        <dgm:presLayoutVars>
          <dgm:dir/>
          <dgm:resizeHandles val="exact"/>
        </dgm:presLayoutVars>
      </dgm:prSet>
      <dgm:spPr/>
    </dgm:pt>
    <dgm:pt modelId="{AE409F23-69A6-4BAC-AC23-7EFB154F6E76}" type="pres">
      <dgm:prSet presAssocID="{FF640570-F16F-4ABD-8E3D-63A00AF39B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29021-73C0-40E8-ACAB-33D05528E52B}" type="pres">
      <dgm:prSet presAssocID="{0BD0FEF0-13A3-4CA1-92C9-0B97B825B51F}" presName="spacerL" presStyleCnt="0"/>
      <dgm:spPr/>
    </dgm:pt>
    <dgm:pt modelId="{505529D6-38DF-47FE-979C-57344DA13B3B}" type="pres">
      <dgm:prSet presAssocID="{0BD0FEF0-13A3-4CA1-92C9-0B97B825B51F}" presName="sibTrans" presStyleLbl="sibTrans2D1" presStyleIdx="0" presStyleCnt="2" custScaleX="67996" custScaleY="73706"/>
      <dgm:spPr/>
      <dgm:t>
        <a:bodyPr/>
        <a:lstStyle/>
        <a:p>
          <a:endParaRPr lang="en-US"/>
        </a:p>
      </dgm:t>
    </dgm:pt>
    <dgm:pt modelId="{F2F6A7EB-7C45-4AE1-B718-CD931E5FEE79}" type="pres">
      <dgm:prSet presAssocID="{0BD0FEF0-13A3-4CA1-92C9-0B97B825B51F}" presName="spacerR" presStyleCnt="0"/>
      <dgm:spPr/>
    </dgm:pt>
    <dgm:pt modelId="{145646DE-DCE9-485F-A970-0152892159E0}" type="pres">
      <dgm:prSet presAssocID="{F9DC9DBC-66E8-4112-B324-2CD894F87A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CB0C5-F571-4D07-B96C-A0C4175E9999}" type="pres">
      <dgm:prSet presAssocID="{8F38C8B6-A1AD-45E4-AAEE-F8CB0DA3D76F}" presName="spacerL" presStyleCnt="0"/>
      <dgm:spPr/>
    </dgm:pt>
    <dgm:pt modelId="{32E8BF6B-DB7D-4619-B7EC-1FF3A233B2DF}" type="pres">
      <dgm:prSet presAssocID="{8F38C8B6-A1AD-45E4-AAEE-F8CB0DA3D76F}" presName="sibTrans" presStyleLbl="sibTrans2D1" presStyleIdx="1" presStyleCnt="2" custScaleX="68233" custScaleY="56871"/>
      <dgm:spPr/>
      <dgm:t>
        <a:bodyPr/>
        <a:lstStyle/>
        <a:p>
          <a:endParaRPr lang="en-US"/>
        </a:p>
      </dgm:t>
    </dgm:pt>
    <dgm:pt modelId="{0FCB8F79-51EE-4D25-9BFA-C8CC33AAB93E}" type="pres">
      <dgm:prSet presAssocID="{8F38C8B6-A1AD-45E4-AAEE-F8CB0DA3D76F}" presName="spacerR" presStyleCnt="0"/>
      <dgm:spPr/>
    </dgm:pt>
    <dgm:pt modelId="{B345DD2D-9841-4255-82ED-7C99FB377612}" type="pres">
      <dgm:prSet presAssocID="{7C3861B5-F236-4977-8FF8-02EBB2998F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54443-BA55-40E8-817B-BC3712417736}" type="presOf" srcId="{FF640570-F16F-4ABD-8E3D-63A00AF39B03}" destId="{AE409F23-69A6-4BAC-AC23-7EFB154F6E76}" srcOrd="0" destOrd="0" presId="urn:microsoft.com/office/officeart/2005/8/layout/equation1"/>
    <dgm:cxn modelId="{B316CE5B-5F74-4A36-8B2C-4DE345022CB9}" srcId="{2441983B-3340-4A76-94BB-F3530AE5918B}" destId="{7C3861B5-F236-4977-8FF8-02EBB2998FE2}" srcOrd="2" destOrd="0" parTransId="{3D66EEE6-3153-467C-B52E-D17FFE262B1E}" sibTransId="{31595260-65D2-48F9-BEAF-01655DFB7E64}"/>
    <dgm:cxn modelId="{AE86E53C-5350-4F8F-85B8-38E1866E711E}" srcId="{2441983B-3340-4A76-94BB-F3530AE5918B}" destId="{F9DC9DBC-66E8-4112-B324-2CD894F87AAC}" srcOrd="1" destOrd="0" parTransId="{0C6E6D0F-68EF-495D-BB13-88CD8E185F36}" sibTransId="{8F38C8B6-A1AD-45E4-AAEE-F8CB0DA3D76F}"/>
    <dgm:cxn modelId="{C77DC594-7D89-479A-AF28-CB345E6AB45F}" type="presOf" srcId="{F9DC9DBC-66E8-4112-B324-2CD894F87AAC}" destId="{145646DE-DCE9-485F-A970-0152892159E0}" srcOrd="0" destOrd="0" presId="urn:microsoft.com/office/officeart/2005/8/layout/equation1"/>
    <dgm:cxn modelId="{101E2A67-30D0-4FBA-98F0-B59E82779CAE}" type="presOf" srcId="{7C3861B5-F236-4977-8FF8-02EBB2998FE2}" destId="{B345DD2D-9841-4255-82ED-7C99FB377612}" srcOrd="0" destOrd="0" presId="urn:microsoft.com/office/officeart/2005/8/layout/equation1"/>
    <dgm:cxn modelId="{6268E16D-10FB-4DC3-8AFD-CD79D4EF730C}" type="presOf" srcId="{8F38C8B6-A1AD-45E4-AAEE-F8CB0DA3D76F}" destId="{32E8BF6B-DB7D-4619-B7EC-1FF3A233B2DF}" srcOrd="0" destOrd="0" presId="urn:microsoft.com/office/officeart/2005/8/layout/equation1"/>
    <dgm:cxn modelId="{E88F262B-FEB9-477C-BA01-FDE6B03C8A87}" srcId="{2441983B-3340-4A76-94BB-F3530AE5918B}" destId="{FF640570-F16F-4ABD-8E3D-63A00AF39B03}" srcOrd="0" destOrd="0" parTransId="{3E6FE3BF-BD4D-4D89-A67C-3D735D6E650E}" sibTransId="{0BD0FEF0-13A3-4CA1-92C9-0B97B825B51F}"/>
    <dgm:cxn modelId="{00AD8168-D0E6-462E-BA96-D95DE80F8D0B}" type="presOf" srcId="{0BD0FEF0-13A3-4CA1-92C9-0B97B825B51F}" destId="{505529D6-38DF-47FE-979C-57344DA13B3B}" srcOrd="0" destOrd="0" presId="urn:microsoft.com/office/officeart/2005/8/layout/equation1"/>
    <dgm:cxn modelId="{FB094E4A-0F0C-492C-950D-4ABA5FD33470}" type="presOf" srcId="{2441983B-3340-4A76-94BB-F3530AE5918B}" destId="{7C9D6F4E-1A17-489A-9168-D82FC80F8063}" srcOrd="0" destOrd="0" presId="urn:microsoft.com/office/officeart/2005/8/layout/equation1"/>
    <dgm:cxn modelId="{2DE9B792-D29D-466B-9265-CB4DB8873F8A}" type="presParOf" srcId="{7C9D6F4E-1A17-489A-9168-D82FC80F8063}" destId="{AE409F23-69A6-4BAC-AC23-7EFB154F6E76}" srcOrd="0" destOrd="0" presId="urn:microsoft.com/office/officeart/2005/8/layout/equation1"/>
    <dgm:cxn modelId="{CEF3D76C-0804-4EA0-AF86-747B69826722}" type="presParOf" srcId="{7C9D6F4E-1A17-489A-9168-D82FC80F8063}" destId="{98729021-73C0-40E8-ACAB-33D05528E52B}" srcOrd="1" destOrd="0" presId="urn:microsoft.com/office/officeart/2005/8/layout/equation1"/>
    <dgm:cxn modelId="{2DCC27FF-DDDD-4E8D-BD1D-F00DC5E767E2}" type="presParOf" srcId="{7C9D6F4E-1A17-489A-9168-D82FC80F8063}" destId="{505529D6-38DF-47FE-979C-57344DA13B3B}" srcOrd="2" destOrd="0" presId="urn:microsoft.com/office/officeart/2005/8/layout/equation1"/>
    <dgm:cxn modelId="{941A1C9C-032A-4BAB-9C83-7BFB4E99BA91}" type="presParOf" srcId="{7C9D6F4E-1A17-489A-9168-D82FC80F8063}" destId="{F2F6A7EB-7C45-4AE1-B718-CD931E5FEE79}" srcOrd="3" destOrd="0" presId="urn:microsoft.com/office/officeart/2005/8/layout/equation1"/>
    <dgm:cxn modelId="{D93EFD6C-CF18-445E-BB24-824F83ACC88F}" type="presParOf" srcId="{7C9D6F4E-1A17-489A-9168-D82FC80F8063}" destId="{145646DE-DCE9-485F-A970-0152892159E0}" srcOrd="4" destOrd="0" presId="urn:microsoft.com/office/officeart/2005/8/layout/equation1"/>
    <dgm:cxn modelId="{E9CCD7CA-AA4B-4BEB-BF33-BBC7B73A2017}" type="presParOf" srcId="{7C9D6F4E-1A17-489A-9168-D82FC80F8063}" destId="{D22CB0C5-F571-4D07-B96C-A0C4175E9999}" srcOrd="5" destOrd="0" presId="urn:microsoft.com/office/officeart/2005/8/layout/equation1"/>
    <dgm:cxn modelId="{919D1200-E695-4409-9A39-69BA54CB00B0}" type="presParOf" srcId="{7C9D6F4E-1A17-489A-9168-D82FC80F8063}" destId="{32E8BF6B-DB7D-4619-B7EC-1FF3A233B2DF}" srcOrd="6" destOrd="0" presId="urn:microsoft.com/office/officeart/2005/8/layout/equation1"/>
    <dgm:cxn modelId="{762E7615-6751-4C89-BF89-9CE1FF5C67F7}" type="presParOf" srcId="{7C9D6F4E-1A17-489A-9168-D82FC80F8063}" destId="{0FCB8F79-51EE-4D25-9BFA-C8CC33AAB93E}" srcOrd="7" destOrd="0" presId="urn:microsoft.com/office/officeart/2005/8/layout/equation1"/>
    <dgm:cxn modelId="{2E39EE38-976E-4398-8821-9B2CD3AB7B99}" type="presParOf" srcId="{7C9D6F4E-1A17-489A-9168-D82FC80F8063}" destId="{B345DD2D-9841-4255-82ED-7C99FB37761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09F23-69A6-4BAC-AC23-7EFB154F6E76}">
      <dsp:nvSpPr>
        <dsp:cNvPr id="0" name=""/>
        <dsp:cNvSpPr/>
      </dsp:nvSpPr>
      <dsp:spPr>
        <a:xfrm>
          <a:off x="1575" y="89284"/>
          <a:ext cx="1904230" cy="1904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Health official development assistance (OECD DAC)</a:t>
          </a:r>
          <a:endParaRPr lang="en-US" sz="1800" b="1" kern="1200" dirty="0"/>
        </a:p>
      </dsp:txBody>
      <dsp:txXfrm>
        <a:off x="280443" y="368152"/>
        <a:ext cx="1346494" cy="1346494"/>
      </dsp:txXfrm>
    </dsp:sp>
    <dsp:sp modelId="{505529D6-38DF-47FE-979C-57344DA13B3B}">
      <dsp:nvSpPr>
        <dsp:cNvPr id="0" name=""/>
        <dsp:cNvSpPr/>
      </dsp:nvSpPr>
      <dsp:spPr>
        <a:xfrm>
          <a:off x="2060429" y="634375"/>
          <a:ext cx="750984" cy="8140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59972" y="953083"/>
        <a:ext cx="551898" cy="176632"/>
      </dsp:txXfrm>
    </dsp:sp>
    <dsp:sp modelId="{145646DE-DCE9-485F-A970-0152892159E0}">
      <dsp:nvSpPr>
        <dsp:cNvPr id="0" name=""/>
        <dsp:cNvSpPr/>
      </dsp:nvSpPr>
      <dsp:spPr>
        <a:xfrm>
          <a:off x="2966036" y="89284"/>
          <a:ext cx="1904230" cy="1904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Funding for neglected disease R&amp;D (G-FINDER)</a:t>
          </a:r>
          <a:endParaRPr lang="en-US" sz="1800" b="1" kern="1200" dirty="0"/>
        </a:p>
      </dsp:txBody>
      <dsp:txXfrm>
        <a:off x="3244904" y="368152"/>
        <a:ext cx="1346494" cy="1346494"/>
      </dsp:txXfrm>
    </dsp:sp>
    <dsp:sp modelId="{32E8BF6B-DB7D-4619-B7EC-1FF3A233B2DF}">
      <dsp:nvSpPr>
        <dsp:cNvPr id="0" name=""/>
        <dsp:cNvSpPr/>
      </dsp:nvSpPr>
      <dsp:spPr>
        <a:xfrm>
          <a:off x="5024890" y="727343"/>
          <a:ext cx="753601" cy="62811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24780" y="856734"/>
        <a:ext cx="553821" cy="369331"/>
      </dsp:txXfrm>
    </dsp:sp>
    <dsp:sp modelId="{B345DD2D-9841-4255-82ED-7C99FB377612}">
      <dsp:nvSpPr>
        <dsp:cNvPr id="0" name=""/>
        <dsp:cNvSpPr/>
      </dsp:nvSpPr>
      <dsp:spPr>
        <a:xfrm>
          <a:off x="5933115" y="89284"/>
          <a:ext cx="1904230" cy="1904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ODA+</a:t>
          </a:r>
          <a:endParaRPr lang="en-US" sz="2400" b="1" kern="1200" dirty="0"/>
        </a:p>
      </dsp:txBody>
      <dsp:txXfrm>
        <a:off x="6211983" y="368152"/>
        <a:ext cx="1346494" cy="1346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13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0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4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2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980" indent="-111980"/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CA8B149-3B0A-4531-902B-321130245639}" type="datetime1">
              <a:rPr lang="en-US" smtClean="0">
                <a:latin typeface="Arial" pitchFamily="34" charset="0"/>
                <a:cs typeface="Arial" pitchFamily="34" charset="0"/>
              </a:rPr>
              <a:t>10/14/2015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1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3376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74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1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2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2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02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1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2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07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263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</a:rPr>
              <a:t>Investing in Health: </a:t>
            </a:r>
            <a:endParaRPr lang="en-US" sz="4000" b="1" dirty="0" smtClean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How can the United Kingdom contribute </a:t>
            </a:r>
            <a:r>
              <a:rPr lang="en-US" sz="4000" b="1" dirty="0">
                <a:solidFill>
                  <a:schemeClr val="accent1"/>
                </a:solidFill>
              </a:rPr>
              <a:t>to a </a:t>
            </a:r>
            <a:r>
              <a:rPr lang="en-US" sz="4000" b="1" dirty="0" smtClean="0">
                <a:solidFill>
                  <a:schemeClr val="accent1"/>
                </a:solidFill>
              </a:rPr>
              <a:t>grand convergence </a:t>
            </a:r>
            <a:r>
              <a:rPr lang="en-US" sz="4000" b="1" dirty="0">
                <a:solidFill>
                  <a:schemeClr val="accent1"/>
                </a:solidFill>
              </a:rPr>
              <a:t>in </a:t>
            </a:r>
            <a:r>
              <a:rPr lang="en-US" sz="4000" b="1" dirty="0" smtClean="0">
                <a:solidFill>
                  <a:schemeClr val="accent1"/>
                </a:solidFill>
              </a:rPr>
              <a:t>global health</a:t>
            </a:r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  <a:p>
            <a:pPr marL="0" indent="0" algn="ctr">
              <a:buNone/>
            </a:pPr>
            <a:endParaRPr lang="en-US" sz="1900" b="1" dirty="0" smtClean="0"/>
          </a:p>
          <a:p>
            <a:pPr marL="0" indent="0" algn="ctr">
              <a:buNone/>
            </a:pPr>
            <a:r>
              <a:rPr lang="en-US" sz="1900" b="1" dirty="0"/>
              <a:t>Sir Richard Feachem, KBE, </a:t>
            </a:r>
            <a:r>
              <a:rPr lang="en-US" sz="1900" b="1" dirty="0" err="1"/>
              <a:t>FREng</a:t>
            </a:r>
            <a:r>
              <a:rPr lang="en-US" sz="1900" b="1" dirty="0"/>
              <a:t>, DSc(Med), </a:t>
            </a:r>
            <a:r>
              <a:rPr lang="en-US" sz="1900" b="1" dirty="0" smtClean="0"/>
              <a:t>PhD</a:t>
            </a:r>
          </a:p>
          <a:p>
            <a:pPr marL="0" indent="0" algn="ctr">
              <a:buNone/>
            </a:pPr>
            <a:r>
              <a:rPr lang="en-US" sz="1900" dirty="0"/>
              <a:t>Director, Global Health </a:t>
            </a:r>
            <a:r>
              <a:rPr lang="en-US" sz="1900" dirty="0" smtClean="0"/>
              <a:t>Group</a:t>
            </a:r>
          </a:p>
          <a:p>
            <a:pPr marL="0" indent="0" algn="ctr">
              <a:buNone/>
            </a:pPr>
            <a:r>
              <a:rPr lang="en-US" sz="1900" dirty="0" smtClean="0"/>
              <a:t>University </a:t>
            </a:r>
            <a:r>
              <a:rPr lang="en-US" sz="1900" dirty="0"/>
              <a:t>of California, San </a:t>
            </a:r>
            <a:r>
              <a:rPr lang="en-US" sz="1900" dirty="0" smtClean="0"/>
              <a:t>Francisco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1900" b="1" dirty="0" smtClean="0"/>
              <a:t>October 15, </a:t>
            </a:r>
            <a:r>
              <a:rPr lang="en-US" sz="1900" b="1" dirty="0"/>
              <a:t>2015</a:t>
            </a:r>
          </a:p>
          <a:p>
            <a:pPr marL="0" indent="0" algn="ctr">
              <a:buNone/>
            </a:pPr>
            <a:r>
              <a:rPr lang="en-US" sz="1900" dirty="0" smtClean="0"/>
              <a:t>London, UK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Spending on global functions by eight donors, 2013, as a % of total ODA+ for health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7746" cy="362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UK ODA+ for health: </a:t>
            </a:r>
            <a:br>
              <a:rPr lang="de-DE" dirty="0" smtClean="0"/>
            </a:br>
            <a:r>
              <a:rPr lang="de-DE" dirty="0" smtClean="0"/>
              <a:t>Global vs. country-specific functions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73193"/>
              </p:ext>
            </p:extLst>
          </p:nvPr>
        </p:nvGraphicFramePr>
        <p:xfrm>
          <a:off x="591665" y="1944111"/>
          <a:ext cx="8111077" cy="449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5879" y="3962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</a:p>
          <a:p>
            <a:pPr algn="ctr"/>
            <a:r>
              <a:rPr lang="de-DE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84208" y="17526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UK spending for ODA+ for health was $</a:t>
            </a:r>
            <a:r>
              <a:rPr lang="en-US" sz="2000" dirty="0"/>
              <a:t>3.16 billion (USD) in 2013</a:t>
            </a:r>
          </a:p>
        </p:txBody>
      </p:sp>
    </p:spTree>
    <p:extLst>
      <p:ext uri="{BB962C8B-B14F-4D97-AF65-F5344CB8AC3E}">
        <p14:creationId xmlns:p14="http://schemas.microsoft.com/office/powerpoint/2010/main" val="15160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Country-specific support by eight donors, </a:t>
            </a:r>
            <a:br>
              <a:rPr lang="en-US" dirty="0" smtClean="0"/>
            </a:br>
            <a:r>
              <a:rPr lang="en-US" dirty="0" smtClean="0"/>
              <a:t>2013, by country income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45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0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Strengthen support for global functions.</a:t>
            </a:r>
          </a:p>
          <a:p>
            <a:pPr lvl="1"/>
            <a:r>
              <a:rPr lang="en-US" dirty="0" smtClean="0"/>
              <a:t>Only one-fifth of </a:t>
            </a:r>
            <a:r>
              <a:rPr lang="en-US" dirty="0"/>
              <a:t>ODA+ for health </a:t>
            </a:r>
            <a:r>
              <a:rPr lang="en-US" dirty="0" smtClean="0"/>
              <a:t>is for all global functions.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-457200">
              <a:buFont typeface="+mj-lt"/>
              <a:buAutoNum type="arabicPeriod" startAt="2"/>
            </a:pPr>
            <a:r>
              <a:rPr lang="en-US" dirty="0"/>
              <a:t>As countries </a:t>
            </a:r>
            <a:r>
              <a:rPr lang="en-US" dirty="0" smtClean="0"/>
              <a:t>graduate </a:t>
            </a:r>
            <a:r>
              <a:rPr lang="en-US" dirty="0"/>
              <a:t>from donor support, shift aid towards global </a:t>
            </a:r>
            <a:r>
              <a:rPr lang="en-US" dirty="0" smtClean="0"/>
              <a:t>functions.</a:t>
            </a:r>
          </a:p>
          <a:p>
            <a:pPr lvl="1">
              <a:buClr>
                <a:srgbClr val="00AEEF"/>
              </a:buClr>
            </a:pPr>
            <a:r>
              <a:rPr lang="en-US" dirty="0"/>
              <a:t>Efficient way to address “middle-income dilemma</a:t>
            </a:r>
            <a:r>
              <a:rPr lang="en-US" dirty="0" smtClean="0"/>
              <a:t>.”</a:t>
            </a:r>
            <a:endParaRPr lang="en-US" dirty="0" smtClean="0">
              <a:solidFill>
                <a:srgbClr val="53565A"/>
              </a:solidFill>
            </a:endParaRPr>
          </a:p>
          <a:p>
            <a:pPr marL="457200" lvl="1" indent="0">
              <a:buClr>
                <a:srgbClr val="00AEEF"/>
              </a:buClr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Selected </a:t>
            </a:r>
            <a:r>
              <a:rPr lang="en-US" dirty="0"/>
              <a:t>support to middle-income countries for globally coherent strategies (e.g. malaria </a:t>
            </a:r>
            <a:r>
              <a:rPr lang="en-US" dirty="0" smtClean="0"/>
              <a:t>elimination and vulnerable groups).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Support health systems strengthening and innovation (finance and delivery) in the </a:t>
            </a:r>
            <a:r>
              <a:rPr lang="en-US" dirty="0"/>
              <a:t>poorest </a:t>
            </a:r>
            <a:r>
              <a:rPr lang="en-US" dirty="0" smtClean="0"/>
              <a:t>countries.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" y="1473041"/>
            <a:ext cx="8971678" cy="456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3732" y="438912"/>
            <a:ext cx="8089901" cy="10341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>
                <a:latin typeface="+mj-lt"/>
                <a:cs typeface="+mj-cs"/>
              </a:rPr>
              <a:t>The Global Goals </a:t>
            </a:r>
          </a:p>
          <a:p>
            <a:pPr algn="ctr"/>
            <a:r>
              <a:rPr lang="en-US" dirty="0" smtClean="0">
                <a:latin typeface="+mj-lt"/>
                <a:cs typeface="+mj-cs"/>
              </a:rPr>
              <a:t>for Sustainable</a:t>
            </a:r>
            <a:r>
              <a:rPr lang="en-US" dirty="0">
                <a:latin typeface="+mj-lt"/>
                <a:cs typeface="+mj-cs"/>
              </a:rPr>
              <a:t> </a:t>
            </a:r>
            <a:r>
              <a:rPr lang="en-US" dirty="0" smtClean="0">
                <a:latin typeface="+mj-lt"/>
                <a:cs typeface="+mj-cs"/>
              </a:rPr>
              <a:t>Development</a:t>
            </a:r>
            <a:endParaRPr lang="en-US" dirty="0">
              <a:latin typeface="+mj-lt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z="1200" smtClean="0"/>
              <a:pPr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6795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419600"/>
            <a:ext cx="9086206" cy="1605455"/>
            <a:chOff x="-106878" y="4598969"/>
            <a:chExt cx="9086206" cy="1605455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629" y="4604224"/>
              <a:ext cx="1141961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70"/>
            <a:stretch/>
          </p:blipFill>
          <p:spPr bwMode="auto">
            <a:xfrm>
              <a:off x="2644605" y="4600789"/>
              <a:ext cx="138499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9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1"/>
            <a:stretch/>
          </p:blipFill>
          <p:spPr bwMode="auto">
            <a:xfrm>
              <a:off x="5358837" y="4604224"/>
              <a:ext cx="144545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14"/>
            <a:stretch/>
          </p:blipFill>
          <p:spPr bwMode="auto">
            <a:xfrm>
              <a:off x="3978780" y="4600789"/>
              <a:ext cx="1372824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528" y="4598969"/>
              <a:ext cx="10668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6" descr="http://www.cgdev.org/sites/default/files/media/images/experts/hi-res/A_glassman_hr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1" r="23380"/>
            <a:stretch/>
          </p:blipFill>
          <p:spPr bwMode="auto">
            <a:xfrm>
              <a:off x="1255293" y="4604224"/>
              <a:ext cx="1411707" cy="159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1" r="25409" b="11639"/>
            <a:stretch/>
          </p:blipFill>
          <p:spPr bwMode="auto">
            <a:xfrm>
              <a:off x="-106878" y="4604224"/>
              <a:ext cx="1379901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C:\Users\FewerS\Pictures\Economists Investing in Health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/>
          <a:stretch/>
        </p:blipFill>
        <p:spPr bwMode="auto">
          <a:xfrm>
            <a:off x="1296342" y="1825888"/>
            <a:ext cx="6403754" cy="25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2441" y="49173"/>
            <a:ext cx="9064943" cy="1627227"/>
            <a:chOff x="42441" y="71593"/>
            <a:chExt cx="9064943" cy="1627227"/>
          </a:xfrm>
        </p:grpSpPr>
        <p:pic>
          <p:nvPicPr>
            <p:cNvPr id="7" name="Picture 16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55"/>
            <a:stretch/>
          </p:blipFill>
          <p:spPr bwMode="auto">
            <a:xfrm>
              <a:off x="6245581" y="94696"/>
              <a:ext cx="1612880" cy="16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9"/>
            <a:stretch/>
          </p:blipFill>
          <p:spPr bwMode="auto">
            <a:xfrm>
              <a:off x="7534583" y="80807"/>
              <a:ext cx="1572801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3"/>
            <a:stretch/>
          </p:blipFill>
          <p:spPr bwMode="auto">
            <a:xfrm>
              <a:off x="3379513" y="76200"/>
              <a:ext cx="1421087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344" y="71593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55" r="14382" b="32898"/>
            <a:stretch/>
          </p:blipFill>
          <p:spPr bwMode="auto">
            <a:xfrm>
              <a:off x="42441" y="72122"/>
              <a:ext cx="1860331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http://static1.businessinsider.com/image/5363e6986bb3f7707f56ff28/here-are-the-two-most-serious-criticisms-of-piketty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2" t="4080" r="31338" b="15903"/>
            <a:stretch/>
          </p:blipFill>
          <p:spPr bwMode="auto">
            <a:xfrm>
              <a:off x="4800285" y="94696"/>
              <a:ext cx="144811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CC8D0D-EAEC-449D-9161-023DFF90F2E2}" type="slidenum">
              <a:rPr lang="en-US" sz="1200" smtClean="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976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Summary of </a:t>
            </a:r>
            <a:r>
              <a:rPr lang="en-US" dirty="0" smtClean="0"/>
              <a:t>economists’ 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Development assistance for health is essential</a:t>
            </a:r>
            <a:r>
              <a:rPr lang="en-US" sz="2200" dirty="0" smtClean="0"/>
              <a:t> in achieving a grand convergence and universal health coverage.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b="1" dirty="0"/>
              <a:t>F</a:t>
            </a:r>
            <a:r>
              <a:rPr lang="en-US" sz="2200" b="1" dirty="0" smtClean="0"/>
              <a:t>inancing global public goods</a:t>
            </a:r>
            <a:r>
              <a:rPr lang="en-US" sz="2200" dirty="0" smtClean="0"/>
              <a:t> is critical, and is also an efficient path to help the poor in middle-income countries.</a:t>
            </a:r>
          </a:p>
          <a:p>
            <a:endParaRPr lang="en-US" sz="2200" dirty="0" smtClean="0"/>
          </a:p>
          <a:p>
            <a:r>
              <a:rPr lang="en-US" sz="2200" dirty="0" smtClean="0"/>
              <a:t>Resources will remain highly constrained, but the intrinsic value of improved health points to </a:t>
            </a:r>
            <a:r>
              <a:rPr lang="en-US" sz="2200" b="1" dirty="0" smtClean="0"/>
              <a:t>maintaining and expanding commitment to health</a:t>
            </a:r>
            <a:r>
              <a:rPr lang="en-US" sz="22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560831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Economists’ Declaration on Universal Health </a:t>
            </a:r>
            <a:r>
              <a:rPr lang="en-US" sz="1200" dirty="0" smtClean="0"/>
              <a:t>Coverage, </a:t>
            </a:r>
            <a:r>
              <a:rPr lang="en-US" sz="1200" i="1" dirty="0" smtClean="0"/>
              <a:t>Lancet</a:t>
            </a:r>
            <a:r>
              <a:rPr lang="en-US" sz="1200" dirty="0" smtClean="0"/>
              <a:t>, Sep 2015.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22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Thomas Hobbes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646108" y="1245476"/>
            <a:ext cx="4269291" cy="4545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dirty="0"/>
              <a:t>1651</a:t>
            </a:r>
          </a:p>
          <a:p>
            <a:pPr marL="0" indent="0" algn="ctr" eaLnBrk="1" hangingPunct="1">
              <a:buFontTx/>
              <a:buNone/>
            </a:pPr>
            <a:endParaRPr lang="en-US" altLang="en-US" sz="2800" b="1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2800" b="1" dirty="0" smtClean="0"/>
              <a:t>“</a:t>
            </a:r>
            <a:r>
              <a:rPr lang="en-US" altLang="en-US" sz="2800" b="1" dirty="0" smtClean="0"/>
              <a:t>The life of man is poor, nasty, brutish and short”</a:t>
            </a:r>
          </a:p>
          <a:p>
            <a:pPr marL="0" indent="0" algn="ctr" eaLnBrk="1" hangingPunct="1">
              <a:buFontTx/>
              <a:buNone/>
            </a:pPr>
            <a:endParaRPr lang="en-US" altLang="en-US" sz="2800" b="1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2800" b="1" dirty="0" smtClean="0"/>
              <a:t>He might have said,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800" b="1" dirty="0" smtClean="0"/>
              <a:t>“The life of woman is poor, nasty, brutish, short and pregnant.”</a:t>
            </a: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7B713D-9124-41C4-802B-2D441142D074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upload.wikimedia.org/wikipedia/commons/d/d8/Thomas_Hobbes_(portrait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0962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/>
              <a:t>Homo Sapiens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Converged, Diverged, and Converged Again</a:t>
            </a:r>
            <a:endParaRPr lang="en-US" sz="2800" b="1" dirty="0"/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7EA221-D3BE-4741-9DE5-F906356D1452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7200" y="4964113"/>
            <a:ext cx="419100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4964113"/>
            <a:ext cx="396240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86613" y="5238750"/>
            <a:ext cx="1423987" cy="9525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14"/>
          <p:cNvSpPr txBox="1">
            <a:spLocks noChangeArrowheads="1"/>
          </p:cNvSpPr>
          <p:nvPr/>
        </p:nvSpPr>
        <p:spPr bwMode="auto">
          <a:xfrm>
            <a:off x="152400" y="4441825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BC 198,000</a:t>
            </a:r>
          </a:p>
        </p:txBody>
      </p:sp>
      <p:sp>
        <p:nvSpPr>
          <p:cNvPr id="3080" name="TextBox 15"/>
          <p:cNvSpPr txBox="1">
            <a:spLocks noChangeArrowheads="1"/>
          </p:cNvSpPr>
          <p:nvPr/>
        </p:nvSpPr>
        <p:spPr bwMode="auto">
          <a:xfrm>
            <a:off x="4267200" y="4430713"/>
            <a:ext cx="101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1800</a:t>
            </a:r>
          </a:p>
        </p:txBody>
      </p:sp>
      <p:sp>
        <p:nvSpPr>
          <p:cNvPr id="3081" name="TextBox 16"/>
          <p:cNvSpPr txBox="1">
            <a:spLocks noChangeArrowheads="1"/>
          </p:cNvSpPr>
          <p:nvPr/>
        </p:nvSpPr>
        <p:spPr bwMode="auto">
          <a:xfrm>
            <a:off x="6827838" y="4441825"/>
            <a:ext cx="123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Today</a:t>
            </a:r>
          </a:p>
        </p:txBody>
      </p:sp>
      <p:sp>
        <p:nvSpPr>
          <p:cNvPr id="3082" name="TextBox 17"/>
          <p:cNvSpPr txBox="1">
            <a:spLocks noChangeArrowheads="1"/>
          </p:cNvSpPr>
          <p:nvPr/>
        </p:nvSpPr>
        <p:spPr bwMode="auto">
          <a:xfrm>
            <a:off x="8153400" y="4441825"/>
            <a:ext cx="101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2035</a:t>
            </a:r>
          </a:p>
        </p:txBody>
      </p:sp>
      <p:sp>
        <p:nvSpPr>
          <p:cNvPr id="3083" name="TextBox 18"/>
          <p:cNvSpPr txBox="1">
            <a:spLocks noChangeArrowheads="1"/>
          </p:cNvSpPr>
          <p:nvPr/>
        </p:nvSpPr>
        <p:spPr bwMode="auto">
          <a:xfrm>
            <a:off x="5976938" y="5010150"/>
            <a:ext cx="115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Arial" charset="0"/>
              </a:rPr>
              <a:t>0.1%</a:t>
            </a:r>
          </a:p>
        </p:txBody>
      </p:sp>
      <p:sp>
        <p:nvSpPr>
          <p:cNvPr id="3084" name="TextBox 19"/>
          <p:cNvSpPr txBox="1">
            <a:spLocks noChangeArrowheads="1"/>
          </p:cNvSpPr>
          <p:nvPr/>
        </p:nvSpPr>
        <p:spPr bwMode="auto">
          <a:xfrm>
            <a:off x="7551738" y="5322888"/>
            <a:ext cx="1150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Arial" charset="0"/>
              </a:rPr>
              <a:t>0.01%</a:t>
            </a:r>
          </a:p>
        </p:txBody>
      </p:sp>
      <p:sp>
        <p:nvSpPr>
          <p:cNvPr id="3085" name="TextBox 20"/>
          <p:cNvSpPr txBox="1">
            <a:spLocks noChangeArrowheads="1"/>
          </p:cNvSpPr>
          <p:nvPr/>
        </p:nvSpPr>
        <p:spPr bwMode="auto">
          <a:xfrm>
            <a:off x="2082800" y="5041900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Arial" charset="0"/>
              </a:rPr>
              <a:t>99.9%</a:t>
            </a:r>
          </a:p>
        </p:txBody>
      </p:sp>
      <p:sp>
        <p:nvSpPr>
          <p:cNvPr id="16" name="Freeform 15"/>
          <p:cNvSpPr/>
          <p:nvPr/>
        </p:nvSpPr>
        <p:spPr>
          <a:xfrm>
            <a:off x="228600" y="4202113"/>
            <a:ext cx="4289425" cy="195262"/>
          </a:xfrm>
          <a:custGeom>
            <a:avLst/>
            <a:gdLst>
              <a:gd name="connsiteX0" fmla="*/ 0 w 4288971"/>
              <a:gd name="connsiteY0" fmla="*/ 0 h 195943"/>
              <a:gd name="connsiteX1" fmla="*/ 76200 w 4288971"/>
              <a:gd name="connsiteY1" fmla="*/ 32657 h 195943"/>
              <a:gd name="connsiteX2" fmla="*/ 108857 w 4288971"/>
              <a:gd name="connsiteY2" fmla="*/ 65314 h 195943"/>
              <a:gd name="connsiteX3" fmla="*/ 130628 w 4288971"/>
              <a:gd name="connsiteY3" fmla="*/ 97971 h 195943"/>
              <a:gd name="connsiteX4" fmla="*/ 174171 w 4288971"/>
              <a:gd name="connsiteY4" fmla="*/ 108857 h 195943"/>
              <a:gd name="connsiteX5" fmla="*/ 195942 w 4288971"/>
              <a:gd name="connsiteY5" fmla="*/ 76200 h 195943"/>
              <a:gd name="connsiteX6" fmla="*/ 315685 w 4288971"/>
              <a:gd name="connsiteY6" fmla="*/ 76200 h 195943"/>
              <a:gd name="connsiteX7" fmla="*/ 370114 w 4288971"/>
              <a:gd name="connsiteY7" fmla="*/ 54429 h 195943"/>
              <a:gd name="connsiteX8" fmla="*/ 413657 w 4288971"/>
              <a:gd name="connsiteY8" fmla="*/ 65314 h 195943"/>
              <a:gd name="connsiteX9" fmla="*/ 468085 w 4288971"/>
              <a:gd name="connsiteY9" fmla="*/ 54429 h 195943"/>
              <a:gd name="connsiteX10" fmla="*/ 533400 w 4288971"/>
              <a:gd name="connsiteY10" fmla="*/ 32657 h 195943"/>
              <a:gd name="connsiteX11" fmla="*/ 555171 w 4288971"/>
              <a:gd name="connsiteY11" fmla="*/ 65314 h 195943"/>
              <a:gd name="connsiteX12" fmla="*/ 576942 w 4288971"/>
              <a:gd name="connsiteY12" fmla="*/ 87086 h 195943"/>
              <a:gd name="connsiteX13" fmla="*/ 609600 w 4288971"/>
              <a:gd name="connsiteY13" fmla="*/ 43543 h 195943"/>
              <a:gd name="connsiteX14" fmla="*/ 631371 w 4288971"/>
              <a:gd name="connsiteY14" fmla="*/ 21771 h 195943"/>
              <a:gd name="connsiteX15" fmla="*/ 707571 w 4288971"/>
              <a:gd name="connsiteY15" fmla="*/ 54429 h 195943"/>
              <a:gd name="connsiteX16" fmla="*/ 772885 w 4288971"/>
              <a:gd name="connsiteY16" fmla="*/ 65314 h 195943"/>
              <a:gd name="connsiteX17" fmla="*/ 805542 w 4288971"/>
              <a:gd name="connsiteY17" fmla="*/ 76200 h 195943"/>
              <a:gd name="connsiteX18" fmla="*/ 892628 w 4288971"/>
              <a:gd name="connsiteY18" fmla="*/ 65314 h 195943"/>
              <a:gd name="connsiteX19" fmla="*/ 947057 w 4288971"/>
              <a:gd name="connsiteY19" fmla="*/ 21771 h 195943"/>
              <a:gd name="connsiteX20" fmla="*/ 1001485 w 4288971"/>
              <a:gd name="connsiteY20" fmla="*/ 76200 h 195943"/>
              <a:gd name="connsiteX21" fmla="*/ 1034142 w 4288971"/>
              <a:gd name="connsiteY21" fmla="*/ 97971 h 195943"/>
              <a:gd name="connsiteX22" fmla="*/ 1088571 w 4288971"/>
              <a:gd name="connsiteY22" fmla="*/ 87086 h 195943"/>
              <a:gd name="connsiteX23" fmla="*/ 1121228 w 4288971"/>
              <a:gd name="connsiteY23" fmla="*/ 76200 h 195943"/>
              <a:gd name="connsiteX24" fmla="*/ 1175657 w 4288971"/>
              <a:gd name="connsiteY24" fmla="*/ 108857 h 195943"/>
              <a:gd name="connsiteX25" fmla="*/ 1208314 w 4288971"/>
              <a:gd name="connsiteY25" fmla="*/ 119743 h 195943"/>
              <a:gd name="connsiteX26" fmla="*/ 1273628 w 4288971"/>
              <a:gd name="connsiteY26" fmla="*/ 76200 h 195943"/>
              <a:gd name="connsiteX27" fmla="*/ 1306285 w 4288971"/>
              <a:gd name="connsiteY27" fmla="*/ 87086 h 195943"/>
              <a:gd name="connsiteX28" fmla="*/ 1328057 w 4288971"/>
              <a:gd name="connsiteY28" fmla="*/ 108857 h 195943"/>
              <a:gd name="connsiteX29" fmla="*/ 1393371 w 4288971"/>
              <a:gd name="connsiteY29" fmla="*/ 130629 h 195943"/>
              <a:gd name="connsiteX30" fmla="*/ 1426028 w 4288971"/>
              <a:gd name="connsiteY30" fmla="*/ 119743 h 195943"/>
              <a:gd name="connsiteX31" fmla="*/ 1447800 w 4288971"/>
              <a:gd name="connsiteY31" fmla="*/ 97971 h 195943"/>
              <a:gd name="connsiteX32" fmla="*/ 1469571 w 4288971"/>
              <a:gd name="connsiteY32" fmla="*/ 119743 h 195943"/>
              <a:gd name="connsiteX33" fmla="*/ 1534885 w 4288971"/>
              <a:gd name="connsiteY33" fmla="*/ 152400 h 195943"/>
              <a:gd name="connsiteX34" fmla="*/ 1643742 w 4288971"/>
              <a:gd name="connsiteY34" fmla="*/ 141514 h 195943"/>
              <a:gd name="connsiteX35" fmla="*/ 1709057 w 4288971"/>
              <a:gd name="connsiteY35" fmla="*/ 130629 h 195943"/>
              <a:gd name="connsiteX36" fmla="*/ 1785257 w 4288971"/>
              <a:gd name="connsiteY36" fmla="*/ 185057 h 195943"/>
              <a:gd name="connsiteX37" fmla="*/ 1817914 w 4288971"/>
              <a:gd name="connsiteY37" fmla="*/ 195943 h 195943"/>
              <a:gd name="connsiteX38" fmla="*/ 1839685 w 4288971"/>
              <a:gd name="connsiteY38" fmla="*/ 163286 h 195943"/>
              <a:gd name="connsiteX39" fmla="*/ 1883228 w 4288971"/>
              <a:gd name="connsiteY39" fmla="*/ 108857 h 195943"/>
              <a:gd name="connsiteX40" fmla="*/ 1905000 w 4288971"/>
              <a:gd name="connsiteY40" fmla="*/ 130629 h 195943"/>
              <a:gd name="connsiteX41" fmla="*/ 1926771 w 4288971"/>
              <a:gd name="connsiteY41" fmla="*/ 163286 h 195943"/>
              <a:gd name="connsiteX42" fmla="*/ 1992085 w 4288971"/>
              <a:gd name="connsiteY42" fmla="*/ 195943 h 195943"/>
              <a:gd name="connsiteX43" fmla="*/ 2013857 w 4288971"/>
              <a:gd name="connsiteY43" fmla="*/ 163286 h 195943"/>
              <a:gd name="connsiteX44" fmla="*/ 2024742 w 4288971"/>
              <a:gd name="connsiteY44" fmla="*/ 119743 h 195943"/>
              <a:gd name="connsiteX45" fmla="*/ 2068285 w 4288971"/>
              <a:gd name="connsiteY45" fmla="*/ 185057 h 195943"/>
              <a:gd name="connsiteX46" fmla="*/ 2111828 w 4288971"/>
              <a:gd name="connsiteY46" fmla="*/ 174171 h 195943"/>
              <a:gd name="connsiteX47" fmla="*/ 2133600 w 4288971"/>
              <a:gd name="connsiteY47" fmla="*/ 152400 h 195943"/>
              <a:gd name="connsiteX48" fmla="*/ 2166257 w 4288971"/>
              <a:gd name="connsiteY48" fmla="*/ 174171 h 195943"/>
              <a:gd name="connsiteX49" fmla="*/ 2318657 w 4288971"/>
              <a:gd name="connsiteY49" fmla="*/ 152400 h 195943"/>
              <a:gd name="connsiteX50" fmla="*/ 2449285 w 4288971"/>
              <a:gd name="connsiteY50" fmla="*/ 130629 h 195943"/>
              <a:gd name="connsiteX51" fmla="*/ 2481942 w 4288971"/>
              <a:gd name="connsiteY51" fmla="*/ 141514 h 195943"/>
              <a:gd name="connsiteX52" fmla="*/ 2503714 w 4288971"/>
              <a:gd name="connsiteY52" fmla="*/ 163286 h 195943"/>
              <a:gd name="connsiteX53" fmla="*/ 2579914 w 4288971"/>
              <a:gd name="connsiteY53" fmla="*/ 152400 h 195943"/>
              <a:gd name="connsiteX54" fmla="*/ 2645228 w 4288971"/>
              <a:gd name="connsiteY54" fmla="*/ 152400 h 195943"/>
              <a:gd name="connsiteX55" fmla="*/ 2710542 w 4288971"/>
              <a:gd name="connsiteY55" fmla="*/ 174171 h 195943"/>
              <a:gd name="connsiteX56" fmla="*/ 2754085 w 4288971"/>
              <a:gd name="connsiteY56" fmla="*/ 163286 h 195943"/>
              <a:gd name="connsiteX57" fmla="*/ 2764971 w 4288971"/>
              <a:gd name="connsiteY57" fmla="*/ 130629 h 195943"/>
              <a:gd name="connsiteX58" fmla="*/ 2819400 w 4288971"/>
              <a:gd name="connsiteY58" fmla="*/ 97971 h 195943"/>
              <a:gd name="connsiteX59" fmla="*/ 2841171 w 4288971"/>
              <a:gd name="connsiteY59" fmla="*/ 119743 h 195943"/>
              <a:gd name="connsiteX60" fmla="*/ 2917371 w 4288971"/>
              <a:gd name="connsiteY60" fmla="*/ 119743 h 195943"/>
              <a:gd name="connsiteX61" fmla="*/ 2928257 w 4288971"/>
              <a:gd name="connsiteY61" fmla="*/ 87086 h 195943"/>
              <a:gd name="connsiteX62" fmla="*/ 2960914 w 4288971"/>
              <a:gd name="connsiteY62" fmla="*/ 76200 h 195943"/>
              <a:gd name="connsiteX63" fmla="*/ 3037114 w 4288971"/>
              <a:gd name="connsiteY63" fmla="*/ 65314 h 195943"/>
              <a:gd name="connsiteX64" fmla="*/ 3069771 w 4288971"/>
              <a:gd name="connsiteY64" fmla="*/ 54429 h 195943"/>
              <a:gd name="connsiteX65" fmla="*/ 3091542 w 4288971"/>
              <a:gd name="connsiteY65" fmla="*/ 87086 h 195943"/>
              <a:gd name="connsiteX66" fmla="*/ 3167742 w 4288971"/>
              <a:gd name="connsiteY66" fmla="*/ 130629 h 195943"/>
              <a:gd name="connsiteX67" fmla="*/ 3200400 w 4288971"/>
              <a:gd name="connsiteY67" fmla="*/ 119743 h 195943"/>
              <a:gd name="connsiteX68" fmla="*/ 3222171 w 4288971"/>
              <a:gd name="connsiteY68" fmla="*/ 97971 h 195943"/>
              <a:gd name="connsiteX69" fmla="*/ 3265714 w 4288971"/>
              <a:gd name="connsiteY69" fmla="*/ 130629 h 195943"/>
              <a:gd name="connsiteX70" fmla="*/ 3298371 w 4288971"/>
              <a:gd name="connsiteY70" fmla="*/ 141514 h 195943"/>
              <a:gd name="connsiteX71" fmla="*/ 3341914 w 4288971"/>
              <a:gd name="connsiteY71" fmla="*/ 87086 h 195943"/>
              <a:gd name="connsiteX72" fmla="*/ 3374571 w 4288971"/>
              <a:gd name="connsiteY72" fmla="*/ 108857 h 195943"/>
              <a:gd name="connsiteX73" fmla="*/ 3450771 w 4288971"/>
              <a:gd name="connsiteY73" fmla="*/ 97971 h 195943"/>
              <a:gd name="connsiteX74" fmla="*/ 3516085 w 4288971"/>
              <a:gd name="connsiteY74" fmla="*/ 119743 h 195943"/>
              <a:gd name="connsiteX75" fmla="*/ 3559628 w 4288971"/>
              <a:gd name="connsiteY75" fmla="*/ 108857 h 195943"/>
              <a:gd name="connsiteX76" fmla="*/ 3646714 w 4288971"/>
              <a:gd name="connsiteY76" fmla="*/ 130629 h 195943"/>
              <a:gd name="connsiteX77" fmla="*/ 3744685 w 4288971"/>
              <a:gd name="connsiteY77" fmla="*/ 141514 h 195943"/>
              <a:gd name="connsiteX78" fmla="*/ 3799114 w 4288971"/>
              <a:gd name="connsiteY78" fmla="*/ 174171 h 195943"/>
              <a:gd name="connsiteX79" fmla="*/ 3820885 w 4288971"/>
              <a:gd name="connsiteY79" fmla="*/ 141514 h 195943"/>
              <a:gd name="connsiteX80" fmla="*/ 3886200 w 4288971"/>
              <a:gd name="connsiteY80" fmla="*/ 130629 h 195943"/>
              <a:gd name="connsiteX81" fmla="*/ 3929742 w 4288971"/>
              <a:gd name="connsiteY81" fmla="*/ 141514 h 195943"/>
              <a:gd name="connsiteX82" fmla="*/ 3995057 w 4288971"/>
              <a:gd name="connsiteY82" fmla="*/ 119743 h 195943"/>
              <a:gd name="connsiteX83" fmla="*/ 4016828 w 4288971"/>
              <a:gd name="connsiteY83" fmla="*/ 87086 h 195943"/>
              <a:gd name="connsiteX84" fmla="*/ 4082142 w 4288971"/>
              <a:gd name="connsiteY84" fmla="*/ 43543 h 195943"/>
              <a:gd name="connsiteX85" fmla="*/ 4114800 w 4288971"/>
              <a:gd name="connsiteY85" fmla="*/ 65314 h 195943"/>
              <a:gd name="connsiteX86" fmla="*/ 4158342 w 4288971"/>
              <a:gd name="connsiteY86" fmla="*/ 97971 h 195943"/>
              <a:gd name="connsiteX87" fmla="*/ 4191000 w 4288971"/>
              <a:gd name="connsiteY87" fmla="*/ 108857 h 195943"/>
              <a:gd name="connsiteX88" fmla="*/ 4212771 w 4288971"/>
              <a:gd name="connsiteY88" fmla="*/ 76200 h 195943"/>
              <a:gd name="connsiteX89" fmla="*/ 4267200 w 4288971"/>
              <a:gd name="connsiteY89" fmla="*/ 119743 h 195943"/>
              <a:gd name="connsiteX90" fmla="*/ 4288971 w 4288971"/>
              <a:gd name="connsiteY90" fmla="*/ 108857 h 19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288971" h="195943">
                <a:moveTo>
                  <a:pt x="0" y="0"/>
                </a:moveTo>
                <a:cubicBezTo>
                  <a:pt x="25400" y="10886"/>
                  <a:pt x="52504" y="18439"/>
                  <a:pt x="76200" y="32657"/>
                </a:cubicBezTo>
                <a:cubicBezTo>
                  <a:pt x="89401" y="40577"/>
                  <a:pt x="99002" y="53487"/>
                  <a:pt x="108857" y="65314"/>
                </a:cubicBezTo>
                <a:cubicBezTo>
                  <a:pt x="117232" y="75365"/>
                  <a:pt x="119742" y="90714"/>
                  <a:pt x="130628" y="97971"/>
                </a:cubicBezTo>
                <a:cubicBezTo>
                  <a:pt x="143076" y="106270"/>
                  <a:pt x="159657" y="105228"/>
                  <a:pt x="174171" y="108857"/>
                </a:cubicBezTo>
                <a:cubicBezTo>
                  <a:pt x="181428" y="97971"/>
                  <a:pt x="183987" y="81513"/>
                  <a:pt x="195942" y="76200"/>
                </a:cubicBezTo>
                <a:cubicBezTo>
                  <a:pt x="247429" y="53317"/>
                  <a:pt x="270297" y="64853"/>
                  <a:pt x="315685" y="76200"/>
                </a:cubicBezTo>
                <a:cubicBezTo>
                  <a:pt x="333828" y="68943"/>
                  <a:pt x="350693" y="56587"/>
                  <a:pt x="370114" y="54429"/>
                </a:cubicBezTo>
                <a:cubicBezTo>
                  <a:pt x="384983" y="52777"/>
                  <a:pt x="398696" y="65314"/>
                  <a:pt x="413657" y="65314"/>
                </a:cubicBezTo>
                <a:cubicBezTo>
                  <a:pt x="432159" y="65314"/>
                  <a:pt x="450235" y="59297"/>
                  <a:pt x="468085" y="54429"/>
                </a:cubicBezTo>
                <a:cubicBezTo>
                  <a:pt x="490226" y="48391"/>
                  <a:pt x="533400" y="32657"/>
                  <a:pt x="533400" y="32657"/>
                </a:cubicBezTo>
                <a:cubicBezTo>
                  <a:pt x="540657" y="43543"/>
                  <a:pt x="546998" y="55098"/>
                  <a:pt x="555171" y="65314"/>
                </a:cubicBezTo>
                <a:cubicBezTo>
                  <a:pt x="561582" y="73328"/>
                  <a:pt x="567413" y="90898"/>
                  <a:pt x="576942" y="87086"/>
                </a:cubicBezTo>
                <a:cubicBezTo>
                  <a:pt x="593787" y="80348"/>
                  <a:pt x="597985" y="57481"/>
                  <a:pt x="609600" y="43543"/>
                </a:cubicBezTo>
                <a:cubicBezTo>
                  <a:pt x="616170" y="35659"/>
                  <a:pt x="624114" y="29028"/>
                  <a:pt x="631371" y="21771"/>
                </a:cubicBezTo>
                <a:cubicBezTo>
                  <a:pt x="683028" y="73428"/>
                  <a:pt x="655441" y="71805"/>
                  <a:pt x="707571" y="54429"/>
                </a:cubicBezTo>
                <a:cubicBezTo>
                  <a:pt x="729342" y="58057"/>
                  <a:pt x="751339" y="60526"/>
                  <a:pt x="772885" y="65314"/>
                </a:cubicBezTo>
                <a:cubicBezTo>
                  <a:pt x="784086" y="67803"/>
                  <a:pt x="794067" y="76200"/>
                  <a:pt x="805542" y="76200"/>
                </a:cubicBezTo>
                <a:cubicBezTo>
                  <a:pt x="834797" y="76200"/>
                  <a:pt x="863599" y="68943"/>
                  <a:pt x="892628" y="65314"/>
                </a:cubicBezTo>
                <a:cubicBezTo>
                  <a:pt x="899167" y="58775"/>
                  <a:pt x="937072" y="18026"/>
                  <a:pt x="947057" y="21771"/>
                </a:cubicBezTo>
                <a:cubicBezTo>
                  <a:pt x="971081" y="30780"/>
                  <a:pt x="980136" y="61968"/>
                  <a:pt x="1001485" y="76200"/>
                </a:cubicBezTo>
                <a:lnTo>
                  <a:pt x="1034142" y="97971"/>
                </a:lnTo>
                <a:cubicBezTo>
                  <a:pt x="1076668" y="55447"/>
                  <a:pt x="1032045" y="87086"/>
                  <a:pt x="1088571" y="87086"/>
                </a:cubicBezTo>
                <a:cubicBezTo>
                  <a:pt x="1100046" y="87086"/>
                  <a:pt x="1110342" y="79829"/>
                  <a:pt x="1121228" y="76200"/>
                </a:cubicBezTo>
                <a:cubicBezTo>
                  <a:pt x="1213740" y="107038"/>
                  <a:pt x="1100944" y="64030"/>
                  <a:pt x="1175657" y="108857"/>
                </a:cubicBezTo>
                <a:cubicBezTo>
                  <a:pt x="1185496" y="114761"/>
                  <a:pt x="1197428" y="116114"/>
                  <a:pt x="1208314" y="119743"/>
                </a:cubicBezTo>
                <a:cubicBezTo>
                  <a:pt x="1227948" y="100109"/>
                  <a:pt x="1242121" y="76200"/>
                  <a:pt x="1273628" y="76200"/>
                </a:cubicBezTo>
                <a:cubicBezTo>
                  <a:pt x="1285103" y="76200"/>
                  <a:pt x="1295399" y="83457"/>
                  <a:pt x="1306285" y="87086"/>
                </a:cubicBezTo>
                <a:cubicBezTo>
                  <a:pt x="1313542" y="94343"/>
                  <a:pt x="1318877" y="104267"/>
                  <a:pt x="1328057" y="108857"/>
                </a:cubicBezTo>
                <a:cubicBezTo>
                  <a:pt x="1348583" y="119120"/>
                  <a:pt x="1393371" y="130629"/>
                  <a:pt x="1393371" y="130629"/>
                </a:cubicBezTo>
                <a:cubicBezTo>
                  <a:pt x="1404257" y="127000"/>
                  <a:pt x="1416189" y="125647"/>
                  <a:pt x="1426028" y="119743"/>
                </a:cubicBezTo>
                <a:cubicBezTo>
                  <a:pt x="1434829" y="114462"/>
                  <a:pt x="1437537" y="97971"/>
                  <a:pt x="1447800" y="97971"/>
                </a:cubicBezTo>
                <a:cubicBezTo>
                  <a:pt x="1458063" y="97971"/>
                  <a:pt x="1461557" y="113332"/>
                  <a:pt x="1469571" y="119743"/>
                </a:cubicBezTo>
                <a:cubicBezTo>
                  <a:pt x="1499715" y="143859"/>
                  <a:pt x="1500394" y="140903"/>
                  <a:pt x="1534885" y="152400"/>
                </a:cubicBezTo>
                <a:cubicBezTo>
                  <a:pt x="1571171" y="148771"/>
                  <a:pt x="1608209" y="149714"/>
                  <a:pt x="1643742" y="141514"/>
                </a:cubicBezTo>
                <a:cubicBezTo>
                  <a:pt x="1718558" y="124249"/>
                  <a:pt x="1635387" y="106072"/>
                  <a:pt x="1709057" y="130629"/>
                </a:cubicBezTo>
                <a:cubicBezTo>
                  <a:pt x="1718920" y="138026"/>
                  <a:pt x="1769338" y="177098"/>
                  <a:pt x="1785257" y="185057"/>
                </a:cubicBezTo>
                <a:cubicBezTo>
                  <a:pt x="1795520" y="190189"/>
                  <a:pt x="1807028" y="192314"/>
                  <a:pt x="1817914" y="195943"/>
                </a:cubicBezTo>
                <a:cubicBezTo>
                  <a:pt x="1825171" y="185057"/>
                  <a:pt x="1831512" y="173502"/>
                  <a:pt x="1839685" y="163286"/>
                </a:cubicBezTo>
                <a:cubicBezTo>
                  <a:pt x="1901730" y="85730"/>
                  <a:pt x="1816220" y="209370"/>
                  <a:pt x="1883228" y="108857"/>
                </a:cubicBezTo>
                <a:cubicBezTo>
                  <a:pt x="1890485" y="116114"/>
                  <a:pt x="1898589" y="122615"/>
                  <a:pt x="1905000" y="130629"/>
                </a:cubicBezTo>
                <a:cubicBezTo>
                  <a:pt x="1913173" y="140845"/>
                  <a:pt x="1917520" y="154035"/>
                  <a:pt x="1926771" y="163286"/>
                </a:cubicBezTo>
                <a:cubicBezTo>
                  <a:pt x="1947872" y="184387"/>
                  <a:pt x="1965525" y="187090"/>
                  <a:pt x="1992085" y="195943"/>
                </a:cubicBezTo>
                <a:cubicBezTo>
                  <a:pt x="1999342" y="185057"/>
                  <a:pt x="2008703" y="175311"/>
                  <a:pt x="2013857" y="163286"/>
                </a:cubicBezTo>
                <a:cubicBezTo>
                  <a:pt x="2019750" y="149535"/>
                  <a:pt x="2010851" y="114187"/>
                  <a:pt x="2024742" y="119743"/>
                </a:cubicBezTo>
                <a:cubicBezTo>
                  <a:pt x="2049037" y="129461"/>
                  <a:pt x="2068285" y="185057"/>
                  <a:pt x="2068285" y="185057"/>
                </a:cubicBezTo>
                <a:cubicBezTo>
                  <a:pt x="2082799" y="181428"/>
                  <a:pt x="2098446" y="180862"/>
                  <a:pt x="2111828" y="174171"/>
                </a:cubicBezTo>
                <a:cubicBezTo>
                  <a:pt x="2121008" y="169581"/>
                  <a:pt x="2123337" y="152400"/>
                  <a:pt x="2133600" y="152400"/>
                </a:cubicBezTo>
                <a:cubicBezTo>
                  <a:pt x="2146683" y="152400"/>
                  <a:pt x="2155371" y="166914"/>
                  <a:pt x="2166257" y="174171"/>
                </a:cubicBezTo>
                <a:lnTo>
                  <a:pt x="2318657" y="152400"/>
                </a:lnTo>
                <a:cubicBezTo>
                  <a:pt x="2438448" y="136775"/>
                  <a:pt x="2381819" y="153116"/>
                  <a:pt x="2449285" y="130629"/>
                </a:cubicBezTo>
                <a:cubicBezTo>
                  <a:pt x="2460171" y="134257"/>
                  <a:pt x="2472103" y="135611"/>
                  <a:pt x="2481942" y="141514"/>
                </a:cubicBezTo>
                <a:cubicBezTo>
                  <a:pt x="2490743" y="146794"/>
                  <a:pt x="2493513" y="162153"/>
                  <a:pt x="2503714" y="163286"/>
                </a:cubicBezTo>
                <a:cubicBezTo>
                  <a:pt x="2529215" y="166119"/>
                  <a:pt x="2554514" y="156029"/>
                  <a:pt x="2579914" y="152400"/>
                </a:cubicBezTo>
                <a:cubicBezTo>
                  <a:pt x="2632165" y="117566"/>
                  <a:pt x="2592977" y="129178"/>
                  <a:pt x="2645228" y="152400"/>
                </a:cubicBezTo>
                <a:cubicBezTo>
                  <a:pt x="2666199" y="161720"/>
                  <a:pt x="2710542" y="174171"/>
                  <a:pt x="2710542" y="174171"/>
                </a:cubicBezTo>
                <a:cubicBezTo>
                  <a:pt x="2725056" y="170543"/>
                  <a:pt x="2742402" y="172632"/>
                  <a:pt x="2754085" y="163286"/>
                </a:cubicBezTo>
                <a:cubicBezTo>
                  <a:pt x="2763045" y="156118"/>
                  <a:pt x="2759067" y="140468"/>
                  <a:pt x="2764971" y="130629"/>
                </a:cubicBezTo>
                <a:cubicBezTo>
                  <a:pt x="2779914" y="105723"/>
                  <a:pt x="2793711" y="106534"/>
                  <a:pt x="2819400" y="97971"/>
                </a:cubicBezTo>
                <a:cubicBezTo>
                  <a:pt x="2826657" y="105228"/>
                  <a:pt x="2832370" y="114462"/>
                  <a:pt x="2841171" y="119743"/>
                </a:cubicBezTo>
                <a:cubicBezTo>
                  <a:pt x="2873323" y="139035"/>
                  <a:pt x="2881860" y="128621"/>
                  <a:pt x="2917371" y="119743"/>
                </a:cubicBezTo>
                <a:cubicBezTo>
                  <a:pt x="2921000" y="108857"/>
                  <a:pt x="2920143" y="95200"/>
                  <a:pt x="2928257" y="87086"/>
                </a:cubicBezTo>
                <a:cubicBezTo>
                  <a:pt x="2936371" y="78972"/>
                  <a:pt x="2949662" y="78450"/>
                  <a:pt x="2960914" y="76200"/>
                </a:cubicBezTo>
                <a:cubicBezTo>
                  <a:pt x="2986074" y="71168"/>
                  <a:pt x="3011714" y="68943"/>
                  <a:pt x="3037114" y="65314"/>
                </a:cubicBezTo>
                <a:cubicBezTo>
                  <a:pt x="3048000" y="61686"/>
                  <a:pt x="3059117" y="50167"/>
                  <a:pt x="3069771" y="54429"/>
                </a:cubicBezTo>
                <a:cubicBezTo>
                  <a:pt x="3081918" y="59288"/>
                  <a:pt x="3082291" y="77835"/>
                  <a:pt x="3091542" y="87086"/>
                </a:cubicBezTo>
                <a:cubicBezTo>
                  <a:pt x="3106925" y="102469"/>
                  <a:pt x="3150672" y="122093"/>
                  <a:pt x="3167742" y="130629"/>
                </a:cubicBezTo>
                <a:cubicBezTo>
                  <a:pt x="3178628" y="127000"/>
                  <a:pt x="3190560" y="125647"/>
                  <a:pt x="3200400" y="119743"/>
                </a:cubicBezTo>
                <a:cubicBezTo>
                  <a:pt x="3209201" y="114463"/>
                  <a:pt x="3212047" y="96284"/>
                  <a:pt x="3222171" y="97971"/>
                </a:cubicBezTo>
                <a:cubicBezTo>
                  <a:pt x="3240067" y="100954"/>
                  <a:pt x="3249961" y="121627"/>
                  <a:pt x="3265714" y="130629"/>
                </a:cubicBezTo>
                <a:cubicBezTo>
                  <a:pt x="3275677" y="136322"/>
                  <a:pt x="3287485" y="137886"/>
                  <a:pt x="3298371" y="141514"/>
                </a:cubicBezTo>
                <a:cubicBezTo>
                  <a:pt x="3305168" y="121122"/>
                  <a:pt x="3309088" y="87086"/>
                  <a:pt x="3341914" y="87086"/>
                </a:cubicBezTo>
                <a:cubicBezTo>
                  <a:pt x="3354997" y="87086"/>
                  <a:pt x="3363685" y="101600"/>
                  <a:pt x="3374571" y="108857"/>
                </a:cubicBezTo>
                <a:cubicBezTo>
                  <a:pt x="3399971" y="105228"/>
                  <a:pt x="3425189" y="96003"/>
                  <a:pt x="3450771" y="97971"/>
                </a:cubicBezTo>
                <a:cubicBezTo>
                  <a:pt x="3473652" y="99731"/>
                  <a:pt x="3516085" y="119743"/>
                  <a:pt x="3516085" y="119743"/>
                </a:cubicBezTo>
                <a:cubicBezTo>
                  <a:pt x="3530599" y="116114"/>
                  <a:pt x="3544719" y="107615"/>
                  <a:pt x="3559628" y="108857"/>
                </a:cubicBezTo>
                <a:cubicBezTo>
                  <a:pt x="3589447" y="111342"/>
                  <a:pt x="3616975" y="127325"/>
                  <a:pt x="3646714" y="130629"/>
                </a:cubicBezTo>
                <a:lnTo>
                  <a:pt x="3744685" y="141514"/>
                </a:lnTo>
                <a:cubicBezTo>
                  <a:pt x="3754708" y="151537"/>
                  <a:pt x="3778926" y="182246"/>
                  <a:pt x="3799114" y="174171"/>
                </a:cubicBezTo>
                <a:cubicBezTo>
                  <a:pt x="3811261" y="169312"/>
                  <a:pt x="3813628" y="152400"/>
                  <a:pt x="3820885" y="141514"/>
                </a:cubicBezTo>
                <a:cubicBezTo>
                  <a:pt x="3906668" y="170109"/>
                  <a:pt x="3797573" y="143290"/>
                  <a:pt x="3886200" y="130629"/>
                </a:cubicBezTo>
                <a:cubicBezTo>
                  <a:pt x="3901010" y="128513"/>
                  <a:pt x="3915228" y="137886"/>
                  <a:pt x="3929742" y="141514"/>
                </a:cubicBezTo>
                <a:cubicBezTo>
                  <a:pt x="3951514" y="134257"/>
                  <a:pt x="3975596" y="131906"/>
                  <a:pt x="3995057" y="119743"/>
                </a:cubicBezTo>
                <a:cubicBezTo>
                  <a:pt x="4006151" y="112809"/>
                  <a:pt x="4008655" y="97302"/>
                  <a:pt x="4016828" y="87086"/>
                </a:cubicBezTo>
                <a:cubicBezTo>
                  <a:pt x="4038992" y="59381"/>
                  <a:pt x="4046942" y="61143"/>
                  <a:pt x="4082142" y="43543"/>
                </a:cubicBezTo>
                <a:cubicBezTo>
                  <a:pt x="4093028" y="50800"/>
                  <a:pt x="4104154" y="57710"/>
                  <a:pt x="4114800" y="65314"/>
                </a:cubicBezTo>
                <a:cubicBezTo>
                  <a:pt x="4129563" y="75859"/>
                  <a:pt x="4142590" y="88970"/>
                  <a:pt x="4158342" y="97971"/>
                </a:cubicBezTo>
                <a:cubicBezTo>
                  <a:pt x="4168305" y="103664"/>
                  <a:pt x="4180114" y="105228"/>
                  <a:pt x="4191000" y="108857"/>
                </a:cubicBezTo>
                <a:cubicBezTo>
                  <a:pt x="4198257" y="97971"/>
                  <a:pt x="4200359" y="80337"/>
                  <a:pt x="4212771" y="76200"/>
                </a:cubicBezTo>
                <a:cubicBezTo>
                  <a:pt x="4257878" y="61165"/>
                  <a:pt x="4258921" y="94908"/>
                  <a:pt x="4267200" y="119743"/>
                </a:cubicBezTo>
                <a:cubicBezTo>
                  <a:pt x="4280651" y="79389"/>
                  <a:pt x="4272953" y="76823"/>
                  <a:pt x="4288971" y="108857"/>
                </a:cubicBezTo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495800" y="1524000"/>
            <a:ext cx="4114800" cy="2797175"/>
          </a:xfrm>
          <a:custGeom>
            <a:avLst/>
            <a:gdLst>
              <a:gd name="connsiteX0" fmla="*/ 0 w 3853543"/>
              <a:gd name="connsiteY0" fmla="*/ 2634796 h 2645682"/>
              <a:gd name="connsiteX1" fmla="*/ 54428 w 3853543"/>
              <a:gd name="connsiteY1" fmla="*/ 2613025 h 2645682"/>
              <a:gd name="connsiteX2" fmla="*/ 76200 w 3853543"/>
              <a:gd name="connsiteY2" fmla="*/ 2591253 h 2645682"/>
              <a:gd name="connsiteX3" fmla="*/ 119743 w 3853543"/>
              <a:gd name="connsiteY3" fmla="*/ 2569482 h 2645682"/>
              <a:gd name="connsiteX4" fmla="*/ 141514 w 3853543"/>
              <a:gd name="connsiteY4" fmla="*/ 2547710 h 2645682"/>
              <a:gd name="connsiteX5" fmla="*/ 217714 w 3853543"/>
              <a:gd name="connsiteY5" fmla="*/ 2613025 h 2645682"/>
              <a:gd name="connsiteX6" fmla="*/ 283028 w 3853543"/>
              <a:gd name="connsiteY6" fmla="*/ 2645682 h 2645682"/>
              <a:gd name="connsiteX7" fmla="*/ 315685 w 3853543"/>
              <a:gd name="connsiteY7" fmla="*/ 2558596 h 2645682"/>
              <a:gd name="connsiteX8" fmla="*/ 337457 w 3853543"/>
              <a:gd name="connsiteY8" fmla="*/ 2449739 h 2645682"/>
              <a:gd name="connsiteX9" fmla="*/ 391885 w 3853543"/>
              <a:gd name="connsiteY9" fmla="*/ 2384425 h 2645682"/>
              <a:gd name="connsiteX10" fmla="*/ 413657 w 3853543"/>
              <a:gd name="connsiteY10" fmla="*/ 2319110 h 2645682"/>
              <a:gd name="connsiteX11" fmla="*/ 457200 w 3853543"/>
              <a:gd name="connsiteY11" fmla="*/ 2329996 h 2645682"/>
              <a:gd name="connsiteX12" fmla="*/ 533400 w 3853543"/>
              <a:gd name="connsiteY12" fmla="*/ 2319110 h 2645682"/>
              <a:gd name="connsiteX13" fmla="*/ 566057 w 3853543"/>
              <a:gd name="connsiteY13" fmla="*/ 2297339 h 2645682"/>
              <a:gd name="connsiteX14" fmla="*/ 707571 w 3853543"/>
              <a:gd name="connsiteY14" fmla="*/ 2275568 h 2645682"/>
              <a:gd name="connsiteX15" fmla="*/ 762000 w 3853543"/>
              <a:gd name="connsiteY15" fmla="*/ 2221139 h 2645682"/>
              <a:gd name="connsiteX16" fmla="*/ 827314 w 3853543"/>
              <a:gd name="connsiteY16" fmla="*/ 2199368 h 2645682"/>
              <a:gd name="connsiteX17" fmla="*/ 881743 w 3853543"/>
              <a:gd name="connsiteY17" fmla="*/ 2166710 h 2645682"/>
              <a:gd name="connsiteX18" fmla="*/ 903514 w 3853543"/>
              <a:gd name="connsiteY18" fmla="*/ 2188482 h 2645682"/>
              <a:gd name="connsiteX19" fmla="*/ 936171 w 3853543"/>
              <a:gd name="connsiteY19" fmla="*/ 2046968 h 2645682"/>
              <a:gd name="connsiteX20" fmla="*/ 957943 w 3853543"/>
              <a:gd name="connsiteY20" fmla="*/ 1992539 h 2645682"/>
              <a:gd name="connsiteX21" fmla="*/ 1012371 w 3853543"/>
              <a:gd name="connsiteY21" fmla="*/ 1861910 h 2645682"/>
              <a:gd name="connsiteX22" fmla="*/ 1045028 w 3853543"/>
              <a:gd name="connsiteY22" fmla="*/ 1872796 h 2645682"/>
              <a:gd name="connsiteX23" fmla="*/ 1066800 w 3853543"/>
              <a:gd name="connsiteY23" fmla="*/ 1894568 h 2645682"/>
              <a:gd name="connsiteX24" fmla="*/ 1077685 w 3853543"/>
              <a:gd name="connsiteY24" fmla="*/ 1861910 h 2645682"/>
              <a:gd name="connsiteX25" fmla="*/ 1088571 w 3853543"/>
              <a:gd name="connsiteY25" fmla="*/ 1818368 h 2645682"/>
              <a:gd name="connsiteX26" fmla="*/ 1121228 w 3853543"/>
              <a:gd name="connsiteY26" fmla="*/ 1840139 h 2645682"/>
              <a:gd name="connsiteX27" fmla="*/ 1153885 w 3853543"/>
              <a:gd name="connsiteY27" fmla="*/ 1818368 h 2645682"/>
              <a:gd name="connsiteX28" fmla="*/ 1251857 w 3853543"/>
              <a:gd name="connsiteY28" fmla="*/ 1807482 h 2645682"/>
              <a:gd name="connsiteX29" fmla="*/ 1273628 w 3853543"/>
              <a:gd name="connsiteY29" fmla="*/ 1774825 h 2645682"/>
              <a:gd name="connsiteX30" fmla="*/ 1328057 w 3853543"/>
              <a:gd name="connsiteY30" fmla="*/ 1720396 h 2645682"/>
              <a:gd name="connsiteX31" fmla="*/ 1371600 w 3853543"/>
              <a:gd name="connsiteY31" fmla="*/ 1731282 h 2645682"/>
              <a:gd name="connsiteX32" fmla="*/ 1393371 w 3853543"/>
              <a:gd name="connsiteY32" fmla="*/ 1709510 h 2645682"/>
              <a:gd name="connsiteX33" fmla="*/ 1426028 w 3853543"/>
              <a:gd name="connsiteY33" fmla="*/ 1600653 h 2645682"/>
              <a:gd name="connsiteX34" fmla="*/ 1491343 w 3853543"/>
              <a:gd name="connsiteY34" fmla="*/ 1557110 h 2645682"/>
              <a:gd name="connsiteX35" fmla="*/ 1524000 w 3853543"/>
              <a:gd name="connsiteY35" fmla="*/ 1524453 h 2645682"/>
              <a:gd name="connsiteX36" fmla="*/ 1567543 w 3853543"/>
              <a:gd name="connsiteY36" fmla="*/ 1491796 h 2645682"/>
              <a:gd name="connsiteX37" fmla="*/ 1611085 w 3853543"/>
              <a:gd name="connsiteY37" fmla="*/ 1502682 h 2645682"/>
              <a:gd name="connsiteX38" fmla="*/ 1632857 w 3853543"/>
              <a:gd name="connsiteY38" fmla="*/ 1524453 h 2645682"/>
              <a:gd name="connsiteX39" fmla="*/ 1665514 w 3853543"/>
              <a:gd name="connsiteY39" fmla="*/ 1535339 h 2645682"/>
              <a:gd name="connsiteX40" fmla="*/ 1709057 w 3853543"/>
              <a:gd name="connsiteY40" fmla="*/ 1480910 h 2645682"/>
              <a:gd name="connsiteX41" fmla="*/ 1730828 w 3853543"/>
              <a:gd name="connsiteY41" fmla="*/ 1448253 h 2645682"/>
              <a:gd name="connsiteX42" fmla="*/ 1741714 w 3853543"/>
              <a:gd name="connsiteY42" fmla="*/ 1415596 h 2645682"/>
              <a:gd name="connsiteX43" fmla="*/ 1785257 w 3853543"/>
              <a:gd name="connsiteY43" fmla="*/ 1393825 h 2645682"/>
              <a:gd name="connsiteX44" fmla="*/ 1817914 w 3853543"/>
              <a:gd name="connsiteY44" fmla="*/ 1404710 h 2645682"/>
              <a:gd name="connsiteX45" fmla="*/ 1839685 w 3853543"/>
              <a:gd name="connsiteY45" fmla="*/ 1426482 h 2645682"/>
              <a:gd name="connsiteX46" fmla="*/ 1861457 w 3853543"/>
              <a:gd name="connsiteY46" fmla="*/ 1393825 h 2645682"/>
              <a:gd name="connsiteX47" fmla="*/ 1883228 w 3853543"/>
              <a:gd name="connsiteY47" fmla="*/ 1372053 h 2645682"/>
              <a:gd name="connsiteX48" fmla="*/ 1894114 w 3853543"/>
              <a:gd name="connsiteY48" fmla="*/ 1339396 h 2645682"/>
              <a:gd name="connsiteX49" fmla="*/ 1926771 w 3853543"/>
              <a:gd name="connsiteY49" fmla="*/ 1350282 h 2645682"/>
              <a:gd name="connsiteX50" fmla="*/ 2013857 w 3853543"/>
              <a:gd name="connsiteY50" fmla="*/ 1274082 h 2645682"/>
              <a:gd name="connsiteX51" fmla="*/ 2046514 w 3853543"/>
              <a:gd name="connsiteY51" fmla="*/ 1263196 h 2645682"/>
              <a:gd name="connsiteX52" fmla="*/ 2100943 w 3853543"/>
              <a:gd name="connsiteY52" fmla="*/ 1306739 h 2645682"/>
              <a:gd name="connsiteX53" fmla="*/ 2133600 w 3853543"/>
              <a:gd name="connsiteY53" fmla="*/ 1317625 h 2645682"/>
              <a:gd name="connsiteX54" fmla="*/ 2166257 w 3853543"/>
              <a:gd name="connsiteY54" fmla="*/ 1241425 h 2645682"/>
              <a:gd name="connsiteX55" fmla="*/ 2198914 w 3853543"/>
              <a:gd name="connsiteY55" fmla="*/ 1186996 h 2645682"/>
              <a:gd name="connsiteX56" fmla="*/ 2264228 w 3853543"/>
              <a:gd name="connsiteY56" fmla="*/ 1154339 h 2645682"/>
              <a:gd name="connsiteX57" fmla="*/ 2307771 w 3853543"/>
              <a:gd name="connsiteY57" fmla="*/ 1132568 h 2645682"/>
              <a:gd name="connsiteX58" fmla="*/ 2340428 w 3853543"/>
              <a:gd name="connsiteY58" fmla="*/ 1110796 h 2645682"/>
              <a:gd name="connsiteX59" fmla="*/ 2373085 w 3853543"/>
              <a:gd name="connsiteY59" fmla="*/ 1121682 h 2645682"/>
              <a:gd name="connsiteX60" fmla="*/ 2405743 w 3853543"/>
              <a:gd name="connsiteY60" fmla="*/ 1056368 h 2645682"/>
              <a:gd name="connsiteX61" fmla="*/ 2449285 w 3853543"/>
              <a:gd name="connsiteY61" fmla="*/ 1067253 h 2645682"/>
              <a:gd name="connsiteX62" fmla="*/ 2471057 w 3853543"/>
              <a:gd name="connsiteY62" fmla="*/ 1045482 h 2645682"/>
              <a:gd name="connsiteX63" fmla="*/ 2492828 w 3853543"/>
              <a:gd name="connsiteY63" fmla="*/ 1001939 h 2645682"/>
              <a:gd name="connsiteX64" fmla="*/ 2503714 w 3853543"/>
              <a:gd name="connsiteY64" fmla="*/ 969282 h 2645682"/>
              <a:gd name="connsiteX65" fmla="*/ 2536371 w 3853543"/>
              <a:gd name="connsiteY65" fmla="*/ 958396 h 2645682"/>
              <a:gd name="connsiteX66" fmla="*/ 2558143 w 3853543"/>
              <a:gd name="connsiteY66" fmla="*/ 936625 h 2645682"/>
              <a:gd name="connsiteX67" fmla="*/ 2569028 w 3853543"/>
              <a:gd name="connsiteY67" fmla="*/ 903968 h 2645682"/>
              <a:gd name="connsiteX68" fmla="*/ 2601685 w 3853543"/>
              <a:gd name="connsiteY68" fmla="*/ 914853 h 2645682"/>
              <a:gd name="connsiteX69" fmla="*/ 2623457 w 3853543"/>
              <a:gd name="connsiteY69" fmla="*/ 893082 h 2645682"/>
              <a:gd name="connsiteX70" fmla="*/ 2634343 w 3853543"/>
              <a:gd name="connsiteY70" fmla="*/ 860425 h 2645682"/>
              <a:gd name="connsiteX71" fmla="*/ 2688771 w 3853543"/>
              <a:gd name="connsiteY71" fmla="*/ 849539 h 2645682"/>
              <a:gd name="connsiteX72" fmla="*/ 2677885 w 3853543"/>
              <a:gd name="connsiteY72" fmla="*/ 860425 h 2645682"/>
              <a:gd name="connsiteX73" fmla="*/ 2645228 w 3853543"/>
              <a:gd name="connsiteY73" fmla="*/ 871310 h 2645682"/>
              <a:gd name="connsiteX74" fmla="*/ 2667000 w 3853543"/>
              <a:gd name="connsiteY74" fmla="*/ 805996 h 2645682"/>
              <a:gd name="connsiteX75" fmla="*/ 2699657 w 3853543"/>
              <a:gd name="connsiteY75" fmla="*/ 795110 h 2645682"/>
              <a:gd name="connsiteX76" fmla="*/ 2764971 w 3853543"/>
              <a:gd name="connsiteY76" fmla="*/ 762453 h 2645682"/>
              <a:gd name="connsiteX77" fmla="*/ 2830285 w 3853543"/>
              <a:gd name="connsiteY77" fmla="*/ 686253 h 2645682"/>
              <a:gd name="connsiteX78" fmla="*/ 2862943 w 3853543"/>
              <a:gd name="connsiteY78" fmla="*/ 631825 h 2645682"/>
              <a:gd name="connsiteX79" fmla="*/ 2906485 w 3853543"/>
              <a:gd name="connsiteY79" fmla="*/ 577396 h 2645682"/>
              <a:gd name="connsiteX80" fmla="*/ 2950028 w 3853543"/>
              <a:gd name="connsiteY80" fmla="*/ 566510 h 2645682"/>
              <a:gd name="connsiteX81" fmla="*/ 2993571 w 3853543"/>
              <a:gd name="connsiteY81" fmla="*/ 512082 h 2645682"/>
              <a:gd name="connsiteX82" fmla="*/ 3015343 w 3853543"/>
              <a:gd name="connsiteY82" fmla="*/ 544739 h 2645682"/>
              <a:gd name="connsiteX83" fmla="*/ 3048000 w 3853543"/>
              <a:gd name="connsiteY83" fmla="*/ 566510 h 2645682"/>
              <a:gd name="connsiteX84" fmla="*/ 3124200 w 3853543"/>
              <a:gd name="connsiteY84" fmla="*/ 381453 h 2645682"/>
              <a:gd name="connsiteX85" fmla="*/ 3145971 w 3853543"/>
              <a:gd name="connsiteY85" fmla="*/ 327025 h 2645682"/>
              <a:gd name="connsiteX86" fmla="*/ 3243943 w 3853543"/>
              <a:gd name="connsiteY86" fmla="*/ 294368 h 2645682"/>
              <a:gd name="connsiteX87" fmla="*/ 3287485 w 3853543"/>
              <a:gd name="connsiteY87" fmla="*/ 316139 h 2645682"/>
              <a:gd name="connsiteX88" fmla="*/ 3309257 w 3853543"/>
              <a:gd name="connsiteY88" fmla="*/ 337910 h 2645682"/>
              <a:gd name="connsiteX89" fmla="*/ 3341914 w 3853543"/>
              <a:gd name="connsiteY89" fmla="*/ 316139 h 2645682"/>
              <a:gd name="connsiteX90" fmla="*/ 3352800 w 3853543"/>
              <a:gd name="connsiteY90" fmla="*/ 272596 h 2645682"/>
              <a:gd name="connsiteX91" fmla="*/ 3374571 w 3853543"/>
              <a:gd name="connsiteY91" fmla="*/ 207282 h 2645682"/>
              <a:gd name="connsiteX92" fmla="*/ 3396343 w 3853543"/>
              <a:gd name="connsiteY92" fmla="*/ 229053 h 2645682"/>
              <a:gd name="connsiteX93" fmla="*/ 3429000 w 3853543"/>
              <a:gd name="connsiteY93" fmla="*/ 218168 h 2645682"/>
              <a:gd name="connsiteX94" fmla="*/ 3483428 w 3853543"/>
              <a:gd name="connsiteY94" fmla="*/ 152853 h 2645682"/>
              <a:gd name="connsiteX95" fmla="*/ 3516085 w 3853543"/>
              <a:gd name="connsiteY95" fmla="*/ 163739 h 2645682"/>
              <a:gd name="connsiteX96" fmla="*/ 3548743 w 3853543"/>
              <a:gd name="connsiteY96" fmla="*/ 141968 h 2645682"/>
              <a:gd name="connsiteX97" fmla="*/ 3581400 w 3853543"/>
              <a:gd name="connsiteY97" fmla="*/ 163739 h 2645682"/>
              <a:gd name="connsiteX98" fmla="*/ 3614057 w 3853543"/>
              <a:gd name="connsiteY98" fmla="*/ 152853 h 2645682"/>
              <a:gd name="connsiteX99" fmla="*/ 3624943 w 3853543"/>
              <a:gd name="connsiteY99" fmla="*/ 109310 h 2645682"/>
              <a:gd name="connsiteX100" fmla="*/ 3657600 w 3853543"/>
              <a:gd name="connsiteY100" fmla="*/ 54882 h 2645682"/>
              <a:gd name="connsiteX101" fmla="*/ 3733800 w 3853543"/>
              <a:gd name="connsiteY101" fmla="*/ 87539 h 2645682"/>
              <a:gd name="connsiteX102" fmla="*/ 3755571 w 3853543"/>
              <a:gd name="connsiteY102" fmla="*/ 43996 h 2645682"/>
              <a:gd name="connsiteX103" fmla="*/ 3820885 w 3853543"/>
              <a:gd name="connsiteY103" fmla="*/ 22225 h 2645682"/>
              <a:gd name="connsiteX104" fmla="*/ 3853543 w 3853543"/>
              <a:gd name="connsiteY104" fmla="*/ 11339 h 264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853543" h="2645682">
                <a:moveTo>
                  <a:pt x="0" y="2634796"/>
                </a:moveTo>
                <a:cubicBezTo>
                  <a:pt x="18143" y="2627539"/>
                  <a:pt x="37462" y="2622720"/>
                  <a:pt x="54428" y="2613025"/>
                </a:cubicBezTo>
                <a:cubicBezTo>
                  <a:pt x="63339" y="2607933"/>
                  <a:pt x="67660" y="2596946"/>
                  <a:pt x="76200" y="2591253"/>
                </a:cubicBezTo>
                <a:cubicBezTo>
                  <a:pt x="89702" y="2582252"/>
                  <a:pt x="105229" y="2576739"/>
                  <a:pt x="119743" y="2569482"/>
                </a:cubicBezTo>
                <a:cubicBezTo>
                  <a:pt x="127000" y="2562225"/>
                  <a:pt x="131354" y="2546259"/>
                  <a:pt x="141514" y="2547710"/>
                </a:cubicBezTo>
                <a:cubicBezTo>
                  <a:pt x="203761" y="2556603"/>
                  <a:pt x="186309" y="2581620"/>
                  <a:pt x="217714" y="2613025"/>
                </a:cubicBezTo>
                <a:cubicBezTo>
                  <a:pt x="238815" y="2634126"/>
                  <a:pt x="256468" y="2636829"/>
                  <a:pt x="283028" y="2645682"/>
                </a:cubicBezTo>
                <a:cubicBezTo>
                  <a:pt x="304603" y="2602534"/>
                  <a:pt x="307215" y="2605181"/>
                  <a:pt x="315685" y="2558596"/>
                </a:cubicBezTo>
                <a:cubicBezTo>
                  <a:pt x="316953" y="2551623"/>
                  <a:pt x="323484" y="2470698"/>
                  <a:pt x="337457" y="2449739"/>
                </a:cubicBezTo>
                <a:cubicBezTo>
                  <a:pt x="371638" y="2398468"/>
                  <a:pt x="368142" y="2437848"/>
                  <a:pt x="391885" y="2384425"/>
                </a:cubicBezTo>
                <a:cubicBezTo>
                  <a:pt x="401206" y="2363454"/>
                  <a:pt x="413657" y="2319110"/>
                  <a:pt x="413657" y="2319110"/>
                </a:cubicBezTo>
                <a:cubicBezTo>
                  <a:pt x="428171" y="2322739"/>
                  <a:pt x="442389" y="2332112"/>
                  <a:pt x="457200" y="2329996"/>
                </a:cubicBezTo>
                <a:cubicBezTo>
                  <a:pt x="562450" y="2314961"/>
                  <a:pt x="408386" y="2287859"/>
                  <a:pt x="533400" y="2319110"/>
                </a:cubicBezTo>
                <a:cubicBezTo>
                  <a:pt x="544286" y="2311853"/>
                  <a:pt x="554032" y="2302493"/>
                  <a:pt x="566057" y="2297339"/>
                </a:cubicBezTo>
                <a:cubicBezTo>
                  <a:pt x="599056" y="2283197"/>
                  <a:pt x="687897" y="2277754"/>
                  <a:pt x="707571" y="2275568"/>
                </a:cubicBezTo>
                <a:cubicBezTo>
                  <a:pt x="725714" y="2257425"/>
                  <a:pt x="737659" y="2229253"/>
                  <a:pt x="762000" y="2221139"/>
                </a:cubicBezTo>
                <a:lnTo>
                  <a:pt x="827314" y="2199368"/>
                </a:lnTo>
                <a:cubicBezTo>
                  <a:pt x="840347" y="2186334"/>
                  <a:pt x="858190" y="2161999"/>
                  <a:pt x="881743" y="2166710"/>
                </a:cubicBezTo>
                <a:cubicBezTo>
                  <a:pt x="891807" y="2168723"/>
                  <a:pt x="896257" y="2181225"/>
                  <a:pt x="903514" y="2188482"/>
                </a:cubicBezTo>
                <a:cubicBezTo>
                  <a:pt x="951759" y="2116113"/>
                  <a:pt x="906572" y="2194960"/>
                  <a:pt x="936171" y="2046968"/>
                </a:cubicBezTo>
                <a:cubicBezTo>
                  <a:pt x="940003" y="2027807"/>
                  <a:pt x="952196" y="2011216"/>
                  <a:pt x="957943" y="1992539"/>
                </a:cubicBezTo>
                <a:cubicBezTo>
                  <a:pt x="994356" y="1874196"/>
                  <a:pt x="955551" y="1937671"/>
                  <a:pt x="1012371" y="1861910"/>
                </a:cubicBezTo>
                <a:cubicBezTo>
                  <a:pt x="1023257" y="1865539"/>
                  <a:pt x="1035189" y="1866892"/>
                  <a:pt x="1045028" y="1872796"/>
                </a:cubicBezTo>
                <a:cubicBezTo>
                  <a:pt x="1053829" y="1878077"/>
                  <a:pt x="1057063" y="1897814"/>
                  <a:pt x="1066800" y="1894568"/>
                </a:cubicBezTo>
                <a:cubicBezTo>
                  <a:pt x="1077686" y="1890939"/>
                  <a:pt x="1074533" y="1872943"/>
                  <a:pt x="1077685" y="1861910"/>
                </a:cubicBezTo>
                <a:cubicBezTo>
                  <a:pt x="1081795" y="1847525"/>
                  <a:pt x="1084942" y="1832882"/>
                  <a:pt x="1088571" y="1818368"/>
                </a:cubicBezTo>
                <a:cubicBezTo>
                  <a:pt x="1099457" y="1825625"/>
                  <a:pt x="1108145" y="1840139"/>
                  <a:pt x="1121228" y="1840139"/>
                </a:cubicBezTo>
                <a:cubicBezTo>
                  <a:pt x="1134311" y="1840139"/>
                  <a:pt x="1141193" y="1821541"/>
                  <a:pt x="1153885" y="1818368"/>
                </a:cubicBezTo>
                <a:cubicBezTo>
                  <a:pt x="1185762" y="1810399"/>
                  <a:pt x="1219200" y="1811111"/>
                  <a:pt x="1251857" y="1807482"/>
                </a:cubicBezTo>
                <a:cubicBezTo>
                  <a:pt x="1259114" y="1796596"/>
                  <a:pt x="1265013" y="1784671"/>
                  <a:pt x="1273628" y="1774825"/>
                </a:cubicBezTo>
                <a:cubicBezTo>
                  <a:pt x="1290524" y="1755515"/>
                  <a:pt x="1328057" y="1720396"/>
                  <a:pt x="1328057" y="1720396"/>
                </a:cubicBezTo>
                <a:cubicBezTo>
                  <a:pt x="1342571" y="1724025"/>
                  <a:pt x="1356843" y="1733742"/>
                  <a:pt x="1371600" y="1731282"/>
                </a:cubicBezTo>
                <a:cubicBezTo>
                  <a:pt x="1381724" y="1729595"/>
                  <a:pt x="1389328" y="1718943"/>
                  <a:pt x="1393371" y="1709510"/>
                </a:cubicBezTo>
                <a:cubicBezTo>
                  <a:pt x="1440495" y="1599553"/>
                  <a:pt x="1363161" y="1710671"/>
                  <a:pt x="1426028" y="1600653"/>
                </a:cubicBezTo>
                <a:cubicBezTo>
                  <a:pt x="1442097" y="1572533"/>
                  <a:pt x="1465782" y="1575368"/>
                  <a:pt x="1491343" y="1557110"/>
                </a:cubicBezTo>
                <a:cubicBezTo>
                  <a:pt x="1503870" y="1548162"/>
                  <a:pt x="1512311" y="1534472"/>
                  <a:pt x="1524000" y="1524453"/>
                </a:cubicBezTo>
                <a:cubicBezTo>
                  <a:pt x="1537775" y="1512646"/>
                  <a:pt x="1553029" y="1502682"/>
                  <a:pt x="1567543" y="1491796"/>
                </a:cubicBezTo>
                <a:cubicBezTo>
                  <a:pt x="1582057" y="1495425"/>
                  <a:pt x="1597704" y="1495991"/>
                  <a:pt x="1611085" y="1502682"/>
                </a:cubicBezTo>
                <a:cubicBezTo>
                  <a:pt x="1620265" y="1507272"/>
                  <a:pt x="1624056" y="1519173"/>
                  <a:pt x="1632857" y="1524453"/>
                </a:cubicBezTo>
                <a:cubicBezTo>
                  <a:pt x="1642696" y="1530357"/>
                  <a:pt x="1654628" y="1531710"/>
                  <a:pt x="1665514" y="1535339"/>
                </a:cubicBezTo>
                <a:cubicBezTo>
                  <a:pt x="1688092" y="1445030"/>
                  <a:pt x="1655374" y="1523857"/>
                  <a:pt x="1709057" y="1480910"/>
                </a:cubicBezTo>
                <a:cubicBezTo>
                  <a:pt x="1719273" y="1472737"/>
                  <a:pt x="1724977" y="1459955"/>
                  <a:pt x="1730828" y="1448253"/>
                </a:cubicBezTo>
                <a:cubicBezTo>
                  <a:pt x="1735960" y="1437990"/>
                  <a:pt x="1733600" y="1423710"/>
                  <a:pt x="1741714" y="1415596"/>
                </a:cubicBezTo>
                <a:cubicBezTo>
                  <a:pt x="1753189" y="1404122"/>
                  <a:pt x="1770743" y="1401082"/>
                  <a:pt x="1785257" y="1393825"/>
                </a:cubicBezTo>
                <a:cubicBezTo>
                  <a:pt x="1796143" y="1397453"/>
                  <a:pt x="1808075" y="1398806"/>
                  <a:pt x="1817914" y="1404710"/>
                </a:cubicBezTo>
                <a:cubicBezTo>
                  <a:pt x="1826715" y="1409990"/>
                  <a:pt x="1829728" y="1428971"/>
                  <a:pt x="1839685" y="1426482"/>
                </a:cubicBezTo>
                <a:cubicBezTo>
                  <a:pt x="1852377" y="1423309"/>
                  <a:pt x="1853284" y="1404041"/>
                  <a:pt x="1861457" y="1393825"/>
                </a:cubicBezTo>
                <a:cubicBezTo>
                  <a:pt x="1867868" y="1385811"/>
                  <a:pt x="1875971" y="1379310"/>
                  <a:pt x="1883228" y="1372053"/>
                </a:cubicBezTo>
                <a:cubicBezTo>
                  <a:pt x="1886857" y="1361167"/>
                  <a:pt x="1883851" y="1344527"/>
                  <a:pt x="1894114" y="1339396"/>
                </a:cubicBezTo>
                <a:cubicBezTo>
                  <a:pt x="1904377" y="1334265"/>
                  <a:pt x="1915453" y="1352168"/>
                  <a:pt x="1926771" y="1350282"/>
                </a:cubicBezTo>
                <a:cubicBezTo>
                  <a:pt x="1948634" y="1346638"/>
                  <a:pt x="2013213" y="1274297"/>
                  <a:pt x="2013857" y="1274082"/>
                </a:cubicBezTo>
                <a:lnTo>
                  <a:pt x="2046514" y="1263196"/>
                </a:lnTo>
                <a:cubicBezTo>
                  <a:pt x="2066766" y="1283449"/>
                  <a:pt x="2073475" y="1293005"/>
                  <a:pt x="2100943" y="1306739"/>
                </a:cubicBezTo>
                <a:cubicBezTo>
                  <a:pt x="2111206" y="1311871"/>
                  <a:pt x="2122714" y="1313996"/>
                  <a:pt x="2133600" y="1317625"/>
                </a:cubicBezTo>
                <a:cubicBezTo>
                  <a:pt x="2146447" y="1279082"/>
                  <a:pt x="2143836" y="1281783"/>
                  <a:pt x="2166257" y="1241425"/>
                </a:cubicBezTo>
                <a:cubicBezTo>
                  <a:pt x="2176532" y="1222929"/>
                  <a:pt x="2185145" y="1203060"/>
                  <a:pt x="2198914" y="1186996"/>
                </a:cubicBezTo>
                <a:cubicBezTo>
                  <a:pt x="2215795" y="1167302"/>
                  <a:pt x="2241370" y="1161959"/>
                  <a:pt x="2264228" y="1154339"/>
                </a:cubicBezTo>
                <a:cubicBezTo>
                  <a:pt x="2303537" y="1193647"/>
                  <a:pt x="2271824" y="1175704"/>
                  <a:pt x="2307771" y="1132568"/>
                </a:cubicBezTo>
                <a:cubicBezTo>
                  <a:pt x="2316147" y="1122517"/>
                  <a:pt x="2329542" y="1118053"/>
                  <a:pt x="2340428" y="1110796"/>
                </a:cubicBezTo>
                <a:cubicBezTo>
                  <a:pt x="2351314" y="1114425"/>
                  <a:pt x="2361833" y="1123932"/>
                  <a:pt x="2373085" y="1121682"/>
                </a:cubicBezTo>
                <a:cubicBezTo>
                  <a:pt x="2398625" y="1116574"/>
                  <a:pt x="2402296" y="1070156"/>
                  <a:pt x="2405743" y="1056368"/>
                </a:cubicBezTo>
                <a:cubicBezTo>
                  <a:pt x="2420257" y="1059996"/>
                  <a:pt x="2434528" y="1069713"/>
                  <a:pt x="2449285" y="1067253"/>
                </a:cubicBezTo>
                <a:cubicBezTo>
                  <a:pt x="2459409" y="1065566"/>
                  <a:pt x="2465364" y="1054021"/>
                  <a:pt x="2471057" y="1045482"/>
                </a:cubicBezTo>
                <a:cubicBezTo>
                  <a:pt x="2480058" y="1031980"/>
                  <a:pt x="2486436" y="1016854"/>
                  <a:pt x="2492828" y="1001939"/>
                </a:cubicBezTo>
                <a:cubicBezTo>
                  <a:pt x="2497348" y="991392"/>
                  <a:pt x="2495600" y="977396"/>
                  <a:pt x="2503714" y="969282"/>
                </a:cubicBezTo>
                <a:cubicBezTo>
                  <a:pt x="2511828" y="961168"/>
                  <a:pt x="2525485" y="962025"/>
                  <a:pt x="2536371" y="958396"/>
                </a:cubicBezTo>
                <a:cubicBezTo>
                  <a:pt x="2543628" y="951139"/>
                  <a:pt x="2552863" y="945426"/>
                  <a:pt x="2558143" y="936625"/>
                </a:cubicBezTo>
                <a:cubicBezTo>
                  <a:pt x="2564047" y="926786"/>
                  <a:pt x="2558765" y="909100"/>
                  <a:pt x="2569028" y="903968"/>
                </a:cubicBezTo>
                <a:cubicBezTo>
                  <a:pt x="2579291" y="898836"/>
                  <a:pt x="2590799" y="911225"/>
                  <a:pt x="2601685" y="914853"/>
                </a:cubicBezTo>
                <a:cubicBezTo>
                  <a:pt x="2608942" y="907596"/>
                  <a:pt x="2618176" y="901883"/>
                  <a:pt x="2623457" y="893082"/>
                </a:cubicBezTo>
                <a:cubicBezTo>
                  <a:pt x="2629361" y="883243"/>
                  <a:pt x="2624796" y="866790"/>
                  <a:pt x="2634343" y="860425"/>
                </a:cubicBezTo>
                <a:cubicBezTo>
                  <a:pt x="2649738" y="850162"/>
                  <a:pt x="2670628" y="853168"/>
                  <a:pt x="2688771" y="849539"/>
                </a:cubicBezTo>
                <a:cubicBezTo>
                  <a:pt x="2714301" y="772952"/>
                  <a:pt x="2691337" y="846974"/>
                  <a:pt x="2677885" y="860425"/>
                </a:cubicBezTo>
                <a:cubicBezTo>
                  <a:pt x="2669771" y="868539"/>
                  <a:pt x="2656114" y="867682"/>
                  <a:pt x="2645228" y="871310"/>
                </a:cubicBezTo>
                <a:cubicBezTo>
                  <a:pt x="2652485" y="849539"/>
                  <a:pt x="2645229" y="813253"/>
                  <a:pt x="2667000" y="805996"/>
                </a:cubicBezTo>
                <a:cubicBezTo>
                  <a:pt x="2677886" y="802367"/>
                  <a:pt x="2689394" y="800242"/>
                  <a:pt x="2699657" y="795110"/>
                </a:cubicBezTo>
                <a:cubicBezTo>
                  <a:pt x="2784066" y="752906"/>
                  <a:pt x="2682887" y="789815"/>
                  <a:pt x="2764971" y="762453"/>
                </a:cubicBezTo>
                <a:cubicBezTo>
                  <a:pt x="2817765" y="709659"/>
                  <a:pt x="2797128" y="735989"/>
                  <a:pt x="2830285" y="686253"/>
                </a:cubicBezTo>
                <a:cubicBezTo>
                  <a:pt x="2854840" y="588036"/>
                  <a:pt x="2842595" y="570782"/>
                  <a:pt x="2862943" y="631825"/>
                </a:cubicBezTo>
                <a:cubicBezTo>
                  <a:pt x="2881442" y="520825"/>
                  <a:pt x="2849911" y="577396"/>
                  <a:pt x="2906485" y="577396"/>
                </a:cubicBezTo>
                <a:cubicBezTo>
                  <a:pt x="2921446" y="577396"/>
                  <a:pt x="2935514" y="570139"/>
                  <a:pt x="2950028" y="566510"/>
                </a:cubicBezTo>
                <a:cubicBezTo>
                  <a:pt x="2955026" y="551517"/>
                  <a:pt x="2962797" y="505927"/>
                  <a:pt x="2993571" y="512082"/>
                </a:cubicBezTo>
                <a:cubicBezTo>
                  <a:pt x="3006400" y="514648"/>
                  <a:pt x="3006092" y="535488"/>
                  <a:pt x="3015343" y="544739"/>
                </a:cubicBezTo>
                <a:cubicBezTo>
                  <a:pt x="3024594" y="553990"/>
                  <a:pt x="3037114" y="559253"/>
                  <a:pt x="3048000" y="566510"/>
                </a:cubicBezTo>
                <a:cubicBezTo>
                  <a:pt x="3135882" y="425899"/>
                  <a:pt x="3079636" y="537427"/>
                  <a:pt x="3124200" y="381453"/>
                </a:cubicBezTo>
                <a:cubicBezTo>
                  <a:pt x="3129568" y="362665"/>
                  <a:pt x="3130168" y="338518"/>
                  <a:pt x="3145971" y="327025"/>
                </a:cubicBezTo>
                <a:cubicBezTo>
                  <a:pt x="3173811" y="306778"/>
                  <a:pt x="3243943" y="294368"/>
                  <a:pt x="3243943" y="294368"/>
                </a:cubicBezTo>
                <a:cubicBezTo>
                  <a:pt x="3258457" y="301625"/>
                  <a:pt x="3273983" y="307138"/>
                  <a:pt x="3287485" y="316139"/>
                </a:cubicBezTo>
                <a:cubicBezTo>
                  <a:pt x="3296025" y="321832"/>
                  <a:pt x="3298994" y="337910"/>
                  <a:pt x="3309257" y="337910"/>
                </a:cubicBezTo>
                <a:cubicBezTo>
                  <a:pt x="3322340" y="337910"/>
                  <a:pt x="3331028" y="323396"/>
                  <a:pt x="3341914" y="316139"/>
                </a:cubicBezTo>
                <a:cubicBezTo>
                  <a:pt x="3345543" y="301625"/>
                  <a:pt x="3348501" y="286926"/>
                  <a:pt x="3352800" y="272596"/>
                </a:cubicBezTo>
                <a:cubicBezTo>
                  <a:pt x="3359394" y="250615"/>
                  <a:pt x="3374571" y="207282"/>
                  <a:pt x="3374571" y="207282"/>
                </a:cubicBezTo>
                <a:cubicBezTo>
                  <a:pt x="3381828" y="214539"/>
                  <a:pt x="3386279" y="227040"/>
                  <a:pt x="3396343" y="229053"/>
                </a:cubicBezTo>
                <a:cubicBezTo>
                  <a:pt x="3407595" y="231303"/>
                  <a:pt x="3419161" y="224072"/>
                  <a:pt x="3429000" y="218168"/>
                </a:cubicBezTo>
                <a:cubicBezTo>
                  <a:pt x="3444725" y="208733"/>
                  <a:pt x="3477979" y="160119"/>
                  <a:pt x="3483428" y="152853"/>
                </a:cubicBezTo>
                <a:cubicBezTo>
                  <a:pt x="3494314" y="156482"/>
                  <a:pt x="3504767" y="165625"/>
                  <a:pt x="3516085" y="163739"/>
                </a:cubicBezTo>
                <a:cubicBezTo>
                  <a:pt x="3528990" y="161588"/>
                  <a:pt x="3535660" y="141968"/>
                  <a:pt x="3548743" y="141968"/>
                </a:cubicBezTo>
                <a:cubicBezTo>
                  <a:pt x="3561826" y="141968"/>
                  <a:pt x="3570514" y="156482"/>
                  <a:pt x="3581400" y="163739"/>
                </a:cubicBezTo>
                <a:cubicBezTo>
                  <a:pt x="3592286" y="160110"/>
                  <a:pt x="3606889" y="161813"/>
                  <a:pt x="3614057" y="152853"/>
                </a:cubicBezTo>
                <a:cubicBezTo>
                  <a:pt x="3623403" y="141170"/>
                  <a:pt x="3620833" y="123695"/>
                  <a:pt x="3624943" y="109310"/>
                </a:cubicBezTo>
                <a:cubicBezTo>
                  <a:pt x="3636248" y="69742"/>
                  <a:pt x="3630241" y="82240"/>
                  <a:pt x="3657600" y="54882"/>
                </a:cubicBezTo>
                <a:cubicBezTo>
                  <a:pt x="3671092" y="63877"/>
                  <a:pt x="3713717" y="97581"/>
                  <a:pt x="3733800" y="87539"/>
                </a:cubicBezTo>
                <a:cubicBezTo>
                  <a:pt x="3748314" y="80282"/>
                  <a:pt x="3742589" y="53732"/>
                  <a:pt x="3755571" y="43996"/>
                </a:cubicBezTo>
                <a:cubicBezTo>
                  <a:pt x="3773930" y="30227"/>
                  <a:pt x="3799114" y="29482"/>
                  <a:pt x="3820885" y="22225"/>
                </a:cubicBezTo>
                <a:cubicBezTo>
                  <a:pt x="3846286" y="-3176"/>
                  <a:pt x="3835400" y="-6804"/>
                  <a:pt x="3853543" y="11339"/>
                </a:cubicBezTo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702175" y="3886200"/>
            <a:ext cx="2613025" cy="425450"/>
          </a:xfrm>
          <a:custGeom>
            <a:avLst/>
            <a:gdLst>
              <a:gd name="connsiteX0" fmla="*/ 0 w 2177143"/>
              <a:gd name="connsiteY0" fmla="*/ 424883 h 424883"/>
              <a:gd name="connsiteX1" fmla="*/ 87086 w 2177143"/>
              <a:gd name="connsiteY1" fmla="*/ 381340 h 424883"/>
              <a:gd name="connsiteX2" fmla="*/ 174172 w 2177143"/>
              <a:gd name="connsiteY2" fmla="*/ 403112 h 424883"/>
              <a:gd name="connsiteX3" fmla="*/ 206829 w 2177143"/>
              <a:gd name="connsiteY3" fmla="*/ 392226 h 424883"/>
              <a:gd name="connsiteX4" fmla="*/ 239486 w 2177143"/>
              <a:gd name="connsiteY4" fmla="*/ 403112 h 424883"/>
              <a:gd name="connsiteX5" fmla="*/ 261258 w 2177143"/>
              <a:gd name="connsiteY5" fmla="*/ 370455 h 424883"/>
              <a:gd name="connsiteX6" fmla="*/ 326572 w 2177143"/>
              <a:gd name="connsiteY6" fmla="*/ 337798 h 424883"/>
              <a:gd name="connsiteX7" fmla="*/ 370115 w 2177143"/>
              <a:gd name="connsiteY7" fmla="*/ 359569 h 424883"/>
              <a:gd name="connsiteX8" fmla="*/ 402772 w 2177143"/>
              <a:gd name="connsiteY8" fmla="*/ 392226 h 424883"/>
              <a:gd name="connsiteX9" fmla="*/ 468086 w 2177143"/>
              <a:gd name="connsiteY9" fmla="*/ 413998 h 424883"/>
              <a:gd name="connsiteX10" fmla="*/ 478972 w 2177143"/>
              <a:gd name="connsiteY10" fmla="*/ 381340 h 424883"/>
              <a:gd name="connsiteX11" fmla="*/ 489858 w 2177143"/>
              <a:gd name="connsiteY11" fmla="*/ 326912 h 424883"/>
              <a:gd name="connsiteX12" fmla="*/ 555172 w 2177143"/>
              <a:gd name="connsiteY12" fmla="*/ 348683 h 424883"/>
              <a:gd name="connsiteX13" fmla="*/ 566058 w 2177143"/>
              <a:gd name="connsiteY13" fmla="*/ 316026 h 424883"/>
              <a:gd name="connsiteX14" fmla="*/ 696686 w 2177143"/>
              <a:gd name="connsiteY14" fmla="*/ 305140 h 424883"/>
              <a:gd name="connsiteX15" fmla="*/ 762000 w 2177143"/>
              <a:gd name="connsiteY15" fmla="*/ 337798 h 424883"/>
              <a:gd name="connsiteX16" fmla="*/ 805543 w 2177143"/>
              <a:gd name="connsiteY16" fmla="*/ 348683 h 424883"/>
              <a:gd name="connsiteX17" fmla="*/ 849086 w 2177143"/>
              <a:gd name="connsiteY17" fmla="*/ 305140 h 424883"/>
              <a:gd name="connsiteX18" fmla="*/ 936172 w 2177143"/>
              <a:gd name="connsiteY18" fmla="*/ 228940 h 424883"/>
              <a:gd name="connsiteX19" fmla="*/ 968829 w 2177143"/>
              <a:gd name="connsiteY19" fmla="*/ 239826 h 424883"/>
              <a:gd name="connsiteX20" fmla="*/ 990600 w 2177143"/>
              <a:gd name="connsiteY20" fmla="*/ 261598 h 424883"/>
              <a:gd name="connsiteX21" fmla="*/ 1012372 w 2177143"/>
              <a:gd name="connsiteY21" fmla="*/ 239826 h 424883"/>
              <a:gd name="connsiteX22" fmla="*/ 1045029 w 2177143"/>
              <a:gd name="connsiteY22" fmla="*/ 250712 h 424883"/>
              <a:gd name="connsiteX23" fmla="*/ 1077686 w 2177143"/>
              <a:gd name="connsiteY23" fmla="*/ 272483 h 424883"/>
              <a:gd name="connsiteX24" fmla="*/ 1143000 w 2177143"/>
              <a:gd name="connsiteY24" fmla="*/ 261598 h 424883"/>
              <a:gd name="connsiteX25" fmla="*/ 1153886 w 2177143"/>
              <a:gd name="connsiteY25" fmla="*/ 228940 h 424883"/>
              <a:gd name="connsiteX26" fmla="*/ 1230086 w 2177143"/>
              <a:gd name="connsiteY26" fmla="*/ 250712 h 424883"/>
              <a:gd name="connsiteX27" fmla="*/ 1240972 w 2177143"/>
              <a:gd name="connsiteY27" fmla="*/ 218055 h 424883"/>
              <a:gd name="connsiteX28" fmla="*/ 1284515 w 2177143"/>
              <a:gd name="connsiteY28" fmla="*/ 174512 h 424883"/>
              <a:gd name="connsiteX29" fmla="*/ 1328058 w 2177143"/>
              <a:gd name="connsiteY29" fmla="*/ 196283 h 424883"/>
              <a:gd name="connsiteX30" fmla="*/ 1360715 w 2177143"/>
              <a:gd name="connsiteY30" fmla="*/ 207169 h 424883"/>
              <a:gd name="connsiteX31" fmla="*/ 1382486 w 2177143"/>
              <a:gd name="connsiteY31" fmla="*/ 174512 h 424883"/>
              <a:gd name="connsiteX32" fmla="*/ 1415143 w 2177143"/>
              <a:gd name="connsiteY32" fmla="*/ 152740 h 424883"/>
              <a:gd name="connsiteX33" fmla="*/ 1436915 w 2177143"/>
              <a:gd name="connsiteY33" fmla="*/ 130969 h 424883"/>
              <a:gd name="connsiteX34" fmla="*/ 1524000 w 2177143"/>
              <a:gd name="connsiteY34" fmla="*/ 120083 h 424883"/>
              <a:gd name="connsiteX35" fmla="*/ 1589315 w 2177143"/>
              <a:gd name="connsiteY35" fmla="*/ 120083 h 424883"/>
              <a:gd name="connsiteX36" fmla="*/ 1665515 w 2177143"/>
              <a:gd name="connsiteY36" fmla="*/ 109198 h 424883"/>
              <a:gd name="connsiteX37" fmla="*/ 1719943 w 2177143"/>
              <a:gd name="connsiteY37" fmla="*/ 76540 h 424883"/>
              <a:gd name="connsiteX38" fmla="*/ 1752600 w 2177143"/>
              <a:gd name="connsiteY38" fmla="*/ 87426 h 424883"/>
              <a:gd name="connsiteX39" fmla="*/ 1774372 w 2177143"/>
              <a:gd name="connsiteY39" fmla="*/ 65655 h 424883"/>
              <a:gd name="connsiteX40" fmla="*/ 1828800 w 2177143"/>
              <a:gd name="connsiteY40" fmla="*/ 76540 h 424883"/>
              <a:gd name="connsiteX41" fmla="*/ 1861458 w 2177143"/>
              <a:gd name="connsiteY41" fmla="*/ 340 h 424883"/>
              <a:gd name="connsiteX42" fmla="*/ 1894115 w 2177143"/>
              <a:gd name="connsiteY42" fmla="*/ 11226 h 424883"/>
              <a:gd name="connsiteX43" fmla="*/ 1959429 w 2177143"/>
              <a:gd name="connsiteY43" fmla="*/ 54769 h 424883"/>
              <a:gd name="connsiteX44" fmla="*/ 2002972 w 2177143"/>
              <a:gd name="connsiteY44" fmla="*/ 43883 h 424883"/>
              <a:gd name="connsiteX45" fmla="*/ 2046515 w 2177143"/>
              <a:gd name="connsiteY45" fmla="*/ 22112 h 424883"/>
              <a:gd name="connsiteX46" fmla="*/ 2133600 w 2177143"/>
              <a:gd name="connsiteY46" fmla="*/ 32998 h 424883"/>
              <a:gd name="connsiteX47" fmla="*/ 2177143 w 2177143"/>
              <a:gd name="connsiteY47" fmla="*/ 32998 h 42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77143" h="424883">
                <a:moveTo>
                  <a:pt x="0" y="424883"/>
                </a:moveTo>
                <a:cubicBezTo>
                  <a:pt x="10250" y="418733"/>
                  <a:pt x="63652" y="381340"/>
                  <a:pt x="87086" y="381340"/>
                </a:cubicBezTo>
                <a:cubicBezTo>
                  <a:pt x="113359" y="381340"/>
                  <a:pt x="148402" y="394522"/>
                  <a:pt x="174172" y="403112"/>
                </a:cubicBezTo>
                <a:cubicBezTo>
                  <a:pt x="185058" y="399483"/>
                  <a:pt x="195354" y="392226"/>
                  <a:pt x="206829" y="392226"/>
                </a:cubicBezTo>
                <a:cubicBezTo>
                  <a:pt x="218304" y="392226"/>
                  <a:pt x="228832" y="407373"/>
                  <a:pt x="239486" y="403112"/>
                </a:cubicBezTo>
                <a:cubicBezTo>
                  <a:pt x="251633" y="398253"/>
                  <a:pt x="254001" y="381341"/>
                  <a:pt x="261258" y="370455"/>
                </a:cubicBezTo>
                <a:cubicBezTo>
                  <a:pt x="353450" y="401184"/>
                  <a:pt x="220112" y="368215"/>
                  <a:pt x="326572" y="337798"/>
                </a:cubicBezTo>
                <a:cubicBezTo>
                  <a:pt x="342175" y="333340"/>
                  <a:pt x="355601" y="352312"/>
                  <a:pt x="370115" y="359569"/>
                </a:cubicBezTo>
                <a:cubicBezTo>
                  <a:pt x="381001" y="370455"/>
                  <a:pt x="389315" y="384750"/>
                  <a:pt x="402772" y="392226"/>
                </a:cubicBezTo>
                <a:cubicBezTo>
                  <a:pt x="422833" y="403371"/>
                  <a:pt x="468086" y="413998"/>
                  <a:pt x="468086" y="413998"/>
                </a:cubicBezTo>
                <a:cubicBezTo>
                  <a:pt x="471715" y="403112"/>
                  <a:pt x="476189" y="392472"/>
                  <a:pt x="478972" y="381340"/>
                </a:cubicBezTo>
                <a:cubicBezTo>
                  <a:pt x="483459" y="363390"/>
                  <a:pt x="472852" y="334200"/>
                  <a:pt x="489858" y="326912"/>
                </a:cubicBezTo>
                <a:cubicBezTo>
                  <a:pt x="510951" y="317872"/>
                  <a:pt x="555172" y="348683"/>
                  <a:pt x="555172" y="348683"/>
                </a:cubicBezTo>
                <a:cubicBezTo>
                  <a:pt x="558801" y="337797"/>
                  <a:pt x="555091" y="319401"/>
                  <a:pt x="566058" y="316026"/>
                </a:cubicBezTo>
                <a:cubicBezTo>
                  <a:pt x="607819" y="303176"/>
                  <a:pt x="652992" y="305140"/>
                  <a:pt x="696686" y="305140"/>
                </a:cubicBezTo>
                <a:cubicBezTo>
                  <a:pt x="727266" y="305140"/>
                  <a:pt x="736315" y="326790"/>
                  <a:pt x="762000" y="337798"/>
                </a:cubicBezTo>
                <a:cubicBezTo>
                  <a:pt x="775751" y="343691"/>
                  <a:pt x="791029" y="345055"/>
                  <a:pt x="805543" y="348683"/>
                </a:cubicBezTo>
                <a:cubicBezTo>
                  <a:pt x="873276" y="326107"/>
                  <a:pt x="810381" y="356747"/>
                  <a:pt x="849086" y="305140"/>
                </a:cubicBezTo>
                <a:cubicBezTo>
                  <a:pt x="880924" y="262690"/>
                  <a:pt x="898403" y="254120"/>
                  <a:pt x="936172" y="228940"/>
                </a:cubicBezTo>
                <a:cubicBezTo>
                  <a:pt x="947058" y="232569"/>
                  <a:pt x="958990" y="233922"/>
                  <a:pt x="968829" y="239826"/>
                </a:cubicBezTo>
                <a:cubicBezTo>
                  <a:pt x="977630" y="245107"/>
                  <a:pt x="980337" y="261598"/>
                  <a:pt x="990600" y="261598"/>
                </a:cubicBezTo>
                <a:cubicBezTo>
                  <a:pt x="1000863" y="261598"/>
                  <a:pt x="1005115" y="247083"/>
                  <a:pt x="1012372" y="239826"/>
                </a:cubicBezTo>
                <a:cubicBezTo>
                  <a:pt x="1023258" y="243455"/>
                  <a:pt x="1034766" y="245580"/>
                  <a:pt x="1045029" y="250712"/>
                </a:cubicBezTo>
                <a:cubicBezTo>
                  <a:pt x="1056731" y="256563"/>
                  <a:pt x="1064683" y="271038"/>
                  <a:pt x="1077686" y="272483"/>
                </a:cubicBezTo>
                <a:cubicBezTo>
                  <a:pt x="1099623" y="274920"/>
                  <a:pt x="1121229" y="265226"/>
                  <a:pt x="1143000" y="261598"/>
                </a:cubicBezTo>
                <a:cubicBezTo>
                  <a:pt x="1146629" y="250712"/>
                  <a:pt x="1143232" y="233202"/>
                  <a:pt x="1153886" y="228940"/>
                </a:cubicBezTo>
                <a:cubicBezTo>
                  <a:pt x="1160099" y="226455"/>
                  <a:pt x="1220404" y="247485"/>
                  <a:pt x="1230086" y="250712"/>
                </a:cubicBezTo>
                <a:cubicBezTo>
                  <a:pt x="1233715" y="239826"/>
                  <a:pt x="1234303" y="227392"/>
                  <a:pt x="1240972" y="218055"/>
                </a:cubicBezTo>
                <a:cubicBezTo>
                  <a:pt x="1252903" y="201352"/>
                  <a:pt x="1284515" y="174512"/>
                  <a:pt x="1284515" y="174512"/>
                </a:cubicBezTo>
                <a:cubicBezTo>
                  <a:pt x="1299029" y="181769"/>
                  <a:pt x="1313143" y="189891"/>
                  <a:pt x="1328058" y="196283"/>
                </a:cubicBezTo>
                <a:cubicBezTo>
                  <a:pt x="1338605" y="200803"/>
                  <a:pt x="1350061" y="211431"/>
                  <a:pt x="1360715" y="207169"/>
                </a:cubicBezTo>
                <a:cubicBezTo>
                  <a:pt x="1372862" y="202310"/>
                  <a:pt x="1373235" y="183763"/>
                  <a:pt x="1382486" y="174512"/>
                </a:cubicBezTo>
                <a:cubicBezTo>
                  <a:pt x="1391737" y="165261"/>
                  <a:pt x="1404927" y="160913"/>
                  <a:pt x="1415143" y="152740"/>
                </a:cubicBezTo>
                <a:cubicBezTo>
                  <a:pt x="1423157" y="146329"/>
                  <a:pt x="1429658" y="138226"/>
                  <a:pt x="1436915" y="130969"/>
                </a:cubicBezTo>
                <a:cubicBezTo>
                  <a:pt x="1514641" y="156877"/>
                  <a:pt x="1489499" y="171835"/>
                  <a:pt x="1524000" y="120083"/>
                </a:cubicBezTo>
                <a:cubicBezTo>
                  <a:pt x="1586206" y="182287"/>
                  <a:pt x="1527110" y="144964"/>
                  <a:pt x="1589315" y="120083"/>
                </a:cubicBezTo>
                <a:cubicBezTo>
                  <a:pt x="1613138" y="110554"/>
                  <a:pt x="1640115" y="112826"/>
                  <a:pt x="1665515" y="109198"/>
                </a:cubicBezTo>
                <a:cubicBezTo>
                  <a:pt x="1682760" y="91952"/>
                  <a:pt x="1691680" y="76540"/>
                  <a:pt x="1719943" y="76540"/>
                </a:cubicBezTo>
                <a:cubicBezTo>
                  <a:pt x="1731418" y="76540"/>
                  <a:pt x="1741714" y="83797"/>
                  <a:pt x="1752600" y="87426"/>
                </a:cubicBezTo>
                <a:cubicBezTo>
                  <a:pt x="1759857" y="80169"/>
                  <a:pt x="1764308" y="63642"/>
                  <a:pt x="1774372" y="65655"/>
                </a:cubicBezTo>
                <a:cubicBezTo>
                  <a:pt x="1840894" y="78960"/>
                  <a:pt x="1778405" y="126938"/>
                  <a:pt x="1828800" y="76540"/>
                </a:cubicBezTo>
                <a:cubicBezTo>
                  <a:pt x="1831226" y="64409"/>
                  <a:pt x="1832412" y="6149"/>
                  <a:pt x="1861458" y="340"/>
                </a:cubicBezTo>
                <a:cubicBezTo>
                  <a:pt x="1872710" y="-1910"/>
                  <a:pt x="1883229" y="7597"/>
                  <a:pt x="1894115" y="11226"/>
                </a:cubicBezTo>
                <a:cubicBezTo>
                  <a:pt x="1913071" y="30182"/>
                  <a:pt x="1929300" y="51003"/>
                  <a:pt x="1959429" y="54769"/>
                </a:cubicBezTo>
                <a:cubicBezTo>
                  <a:pt x="1974275" y="56625"/>
                  <a:pt x="1988458" y="47512"/>
                  <a:pt x="2002972" y="43883"/>
                </a:cubicBezTo>
                <a:cubicBezTo>
                  <a:pt x="2119085" y="82588"/>
                  <a:pt x="1959430" y="41464"/>
                  <a:pt x="2046515" y="22112"/>
                </a:cubicBezTo>
                <a:cubicBezTo>
                  <a:pt x="2075073" y="15766"/>
                  <a:pt x="2104447" y="30568"/>
                  <a:pt x="2133600" y="32998"/>
                </a:cubicBezTo>
                <a:cubicBezTo>
                  <a:pt x="2148064" y="34203"/>
                  <a:pt x="2162629" y="32998"/>
                  <a:pt x="2177143" y="32998"/>
                </a:cubicBezTo>
              </a:path>
            </a:pathLst>
          </a:custGeom>
          <a:noFill/>
          <a:ln w="76200">
            <a:solidFill>
              <a:srgbClr val="4D0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 rot="21392187">
            <a:off x="7124700" y="1949450"/>
            <a:ext cx="1547813" cy="1979613"/>
          </a:xfrm>
          <a:custGeom>
            <a:avLst/>
            <a:gdLst>
              <a:gd name="connsiteX0" fmla="*/ 22924 w 1448952"/>
              <a:gd name="connsiteY0" fmla="*/ 1709085 h 1709085"/>
              <a:gd name="connsiteX1" fmla="*/ 12038 w 1448952"/>
              <a:gd name="connsiteY1" fmla="*/ 1643771 h 1709085"/>
              <a:gd name="connsiteX2" fmla="*/ 1152 w 1448952"/>
              <a:gd name="connsiteY2" fmla="*/ 1611114 h 1709085"/>
              <a:gd name="connsiteX3" fmla="*/ 33810 w 1448952"/>
              <a:gd name="connsiteY3" fmla="*/ 1600228 h 1709085"/>
              <a:gd name="connsiteX4" fmla="*/ 44695 w 1448952"/>
              <a:gd name="connsiteY4" fmla="*/ 1632885 h 1709085"/>
              <a:gd name="connsiteX5" fmla="*/ 120895 w 1448952"/>
              <a:gd name="connsiteY5" fmla="*/ 1632885 h 1709085"/>
              <a:gd name="connsiteX6" fmla="*/ 131781 w 1448952"/>
              <a:gd name="connsiteY6" fmla="*/ 1578456 h 1709085"/>
              <a:gd name="connsiteX7" fmla="*/ 142667 w 1448952"/>
              <a:gd name="connsiteY7" fmla="*/ 1545799 h 1709085"/>
              <a:gd name="connsiteX8" fmla="*/ 153552 w 1448952"/>
              <a:gd name="connsiteY8" fmla="*/ 1458714 h 1709085"/>
              <a:gd name="connsiteX9" fmla="*/ 164438 w 1448952"/>
              <a:gd name="connsiteY9" fmla="*/ 1491371 h 1709085"/>
              <a:gd name="connsiteX10" fmla="*/ 186210 w 1448952"/>
              <a:gd name="connsiteY10" fmla="*/ 1469599 h 1709085"/>
              <a:gd name="connsiteX11" fmla="*/ 197095 w 1448952"/>
              <a:gd name="connsiteY11" fmla="*/ 1382514 h 1709085"/>
              <a:gd name="connsiteX12" fmla="*/ 229752 w 1448952"/>
              <a:gd name="connsiteY12" fmla="*/ 1393399 h 1709085"/>
              <a:gd name="connsiteX13" fmla="*/ 240638 w 1448952"/>
              <a:gd name="connsiteY13" fmla="*/ 1360742 h 1709085"/>
              <a:gd name="connsiteX14" fmla="*/ 305952 w 1448952"/>
              <a:gd name="connsiteY14" fmla="*/ 1382514 h 1709085"/>
              <a:gd name="connsiteX15" fmla="*/ 338610 w 1448952"/>
              <a:gd name="connsiteY15" fmla="*/ 1371628 h 1709085"/>
              <a:gd name="connsiteX16" fmla="*/ 382152 w 1448952"/>
              <a:gd name="connsiteY16" fmla="*/ 1360742 h 1709085"/>
              <a:gd name="connsiteX17" fmla="*/ 393038 w 1448952"/>
              <a:gd name="connsiteY17" fmla="*/ 1328085 h 1709085"/>
              <a:gd name="connsiteX18" fmla="*/ 436581 w 1448952"/>
              <a:gd name="connsiteY18" fmla="*/ 1284542 h 1709085"/>
              <a:gd name="connsiteX19" fmla="*/ 469238 w 1448952"/>
              <a:gd name="connsiteY19" fmla="*/ 1295428 h 1709085"/>
              <a:gd name="connsiteX20" fmla="*/ 480124 w 1448952"/>
              <a:gd name="connsiteY20" fmla="*/ 1251885 h 1709085"/>
              <a:gd name="connsiteX21" fmla="*/ 501895 w 1448952"/>
              <a:gd name="connsiteY21" fmla="*/ 1219228 h 1709085"/>
              <a:gd name="connsiteX22" fmla="*/ 534552 w 1448952"/>
              <a:gd name="connsiteY22" fmla="*/ 1230114 h 1709085"/>
              <a:gd name="connsiteX23" fmla="*/ 599867 w 1448952"/>
              <a:gd name="connsiteY23" fmla="*/ 1099485 h 1709085"/>
              <a:gd name="connsiteX24" fmla="*/ 621638 w 1448952"/>
              <a:gd name="connsiteY24" fmla="*/ 1055942 h 1709085"/>
              <a:gd name="connsiteX25" fmla="*/ 665181 w 1448952"/>
              <a:gd name="connsiteY25" fmla="*/ 1045056 h 1709085"/>
              <a:gd name="connsiteX26" fmla="*/ 676067 w 1448952"/>
              <a:gd name="connsiteY26" fmla="*/ 1001514 h 1709085"/>
              <a:gd name="connsiteX27" fmla="*/ 741381 w 1448952"/>
              <a:gd name="connsiteY27" fmla="*/ 870885 h 1709085"/>
              <a:gd name="connsiteX28" fmla="*/ 763152 w 1448952"/>
              <a:gd name="connsiteY28" fmla="*/ 838228 h 1709085"/>
              <a:gd name="connsiteX29" fmla="*/ 774038 w 1448952"/>
              <a:gd name="connsiteY29" fmla="*/ 805571 h 1709085"/>
              <a:gd name="connsiteX30" fmla="*/ 806695 w 1448952"/>
              <a:gd name="connsiteY30" fmla="*/ 794685 h 1709085"/>
              <a:gd name="connsiteX31" fmla="*/ 861124 w 1448952"/>
              <a:gd name="connsiteY31" fmla="*/ 827342 h 1709085"/>
              <a:gd name="connsiteX32" fmla="*/ 872010 w 1448952"/>
              <a:gd name="connsiteY32" fmla="*/ 794685 h 1709085"/>
              <a:gd name="connsiteX33" fmla="*/ 926438 w 1448952"/>
              <a:gd name="connsiteY33" fmla="*/ 729371 h 1709085"/>
              <a:gd name="connsiteX34" fmla="*/ 959095 w 1448952"/>
              <a:gd name="connsiteY34" fmla="*/ 718485 h 1709085"/>
              <a:gd name="connsiteX35" fmla="*/ 1013524 w 1448952"/>
              <a:gd name="connsiteY35" fmla="*/ 664056 h 1709085"/>
              <a:gd name="connsiteX36" fmla="*/ 1024410 w 1448952"/>
              <a:gd name="connsiteY36" fmla="*/ 631399 h 1709085"/>
              <a:gd name="connsiteX37" fmla="*/ 1100610 w 1448952"/>
              <a:gd name="connsiteY37" fmla="*/ 609628 h 1709085"/>
              <a:gd name="connsiteX38" fmla="*/ 1122381 w 1448952"/>
              <a:gd name="connsiteY38" fmla="*/ 587856 h 1709085"/>
              <a:gd name="connsiteX39" fmla="*/ 1176810 w 1448952"/>
              <a:gd name="connsiteY39" fmla="*/ 544314 h 1709085"/>
              <a:gd name="connsiteX40" fmla="*/ 1220352 w 1448952"/>
              <a:gd name="connsiteY40" fmla="*/ 402799 h 1709085"/>
              <a:gd name="connsiteX41" fmla="*/ 1253010 w 1448952"/>
              <a:gd name="connsiteY41" fmla="*/ 413685 h 1709085"/>
              <a:gd name="connsiteX42" fmla="*/ 1263895 w 1448952"/>
              <a:gd name="connsiteY42" fmla="*/ 370142 h 1709085"/>
              <a:gd name="connsiteX43" fmla="*/ 1274781 w 1448952"/>
              <a:gd name="connsiteY43" fmla="*/ 250399 h 1709085"/>
              <a:gd name="connsiteX44" fmla="*/ 1307438 w 1448952"/>
              <a:gd name="connsiteY44" fmla="*/ 239514 h 1709085"/>
              <a:gd name="connsiteX45" fmla="*/ 1372752 w 1448952"/>
              <a:gd name="connsiteY45" fmla="*/ 108885 h 1709085"/>
              <a:gd name="connsiteX46" fmla="*/ 1416295 w 1448952"/>
              <a:gd name="connsiteY46" fmla="*/ 65342 h 1709085"/>
              <a:gd name="connsiteX47" fmla="*/ 1448952 w 1448952"/>
              <a:gd name="connsiteY47" fmla="*/ 28 h 170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48952" h="1709085">
                <a:moveTo>
                  <a:pt x="22924" y="1709085"/>
                </a:moveTo>
                <a:cubicBezTo>
                  <a:pt x="19295" y="1687314"/>
                  <a:pt x="16826" y="1665317"/>
                  <a:pt x="12038" y="1643771"/>
                </a:cubicBezTo>
                <a:cubicBezTo>
                  <a:pt x="9549" y="1632570"/>
                  <a:pt x="-3980" y="1621377"/>
                  <a:pt x="1152" y="1611114"/>
                </a:cubicBezTo>
                <a:cubicBezTo>
                  <a:pt x="6284" y="1600851"/>
                  <a:pt x="22924" y="1603857"/>
                  <a:pt x="33810" y="1600228"/>
                </a:cubicBezTo>
                <a:cubicBezTo>
                  <a:pt x="37438" y="1611114"/>
                  <a:pt x="36581" y="1624771"/>
                  <a:pt x="44695" y="1632885"/>
                </a:cubicBezTo>
                <a:cubicBezTo>
                  <a:pt x="66559" y="1654749"/>
                  <a:pt x="98799" y="1638409"/>
                  <a:pt x="120895" y="1632885"/>
                </a:cubicBezTo>
                <a:cubicBezTo>
                  <a:pt x="124524" y="1614742"/>
                  <a:pt x="127293" y="1596406"/>
                  <a:pt x="131781" y="1578456"/>
                </a:cubicBezTo>
                <a:cubicBezTo>
                  <a:pt x="134564" y="1567324"/>
                  <a:pt x="140614" y="1557088"/>
                  <a:pt x="142667" y="1545799"/>
                </a:cubicBezTo>
                <a:cubicBezTo>
                  <a:pt x="147900" y="1517017"/>
                  <a:pt x="149924" y="1487742"/>
                  <a:pt x="153552" y="1458714"/>
                </a:cubicBezTo>
                <a:cubicBezTo>
                  <a:pt x="157181" y="1469600"/>
                  <a:pt x="153552" y="1487743"/>
                  <a:pt x="164438" y="1491371"/>
                </a:cubicBezTo>
                <a:cubicBezTo>
                  <a:pt x="174175" y="1494616"/>
                  <a:pt x="183261" y="1479430"/>
                  <a:pt x="186210" y="1469599"/>
                </a:cubicBezTo>
                <a:cubicBezTo>
                  <a:pt x="194616" y="1441579"/>
                  <a:pt x="193467" y="1411542"/>
                  <a:pt x="197095" y="1382514"/>
                </a:cubicBezTo>
                <a:cubicBezTo>
                  <a:pt x="207981" y="1386142"/>
                  <a:pt x="219489" y="1398531"/>
                  <a:pt x="229752" y="1393399"/>
                </a:cubicBezTo>
                <a:cubicBezTo>
                  <a:pt x="240015" y="1388267"/>
                  <a:pt x="229279" y="1362365"/>
                  <a:pt x="240638" y="1360742"/>
                </a:cubicBezTo>
                <a:cubicBezTo>
                  <a:pt x="263356" y="1357497"/>
                  <a:pt x="305952" y="1382514"/>
                  <a:pt x="305952" y="1382514"/>
                </a:cubicBezTo>
                <a:cubicBezTo>
                  <a:pt x="316838" y="1378885"/>
                  <a:pt x="327577" y="1374780"/>
                  <a:pt x="338610" y="1371628"/>
                </a:cubicBezTo>
                <a:cubicBezTo>
                  <a:pt x="352995" y="1367518"/>
                  <a:pt x="370470" y="1370088"/>
                  <a:pt x="382152" y="1360742"/>
                </a:cubicBezTo>
                <a:cubicBezTo>
                  <a:pt x="391112" y="1353574"/>
                  <a:pt x="386369" y="1337422"/>
                  <a:pt x="393038" y="1328085"/>
                </a:cubicBezTo>
                <a:cubicBezTo>
                  <a:pt x="404969" y="1311382"/>
                  <a:pt x="436581" y="1284542"/>
                  <a:pt x="436581" y="1284542"/>
                </a:cubicBezTo>
                <a:cubicBezTo>
                  <a:pt x="447467" y="1288171"/>
                  <a:pt x="460058" y="1302313"/>
                  <a:pt x="469238" y="1295428"/>
                </a:cubicBezTo>
                <a:cubicBezTo>
                  <a:pt x="481207" y="1286451"/>
                  <a:pt x="474231" y="1265636"/>
                  <a:pt x="480124" y="1251885"/>
                </a:cubicBezTo>
                <a:cubicBezTo>
                  <a:pt x="485278" y="1239860"/>
                  <a:pt x="494638" y="1230114"/>
                  <a:pt x="501895" y="1219228"/>
                </a:cubicBezTo>
                <a:cubicBezTo>
                  <a:pt x="512781" y="1222857"/>
                  <a:pt x="525215" y="1236783"/>
                  <a:pt x="534552" y="1230114"/>
                </a:cubicBezTo>
                <a:cubicBezTo>
                  <a:pt x="583078" y="1195452"/>
                  <a:pt x="576615" y="1145991"/>
                  <a:pt x="599867" y="1099485"/>
                </a:cubicBezTo>
                <a:cubicBezTo>
                  <a:pt x="607124" y="1084971"/>
                  <a:pt x="609172" y="1066331"/>
                  <a:pt x="621638" y="1055942"/>
                </a:cubicBezTo>
                <a:cubicBezTo>
                  <a:pt x="633131" y="1046364"/>
                  <a:pt x="650667" y="1048685"/>
                  <a:pt x="665181" y="1045056"/>
                </a:cubicBezTo>
                <a:cubicBezTo>
                  <a:pt x="668810" y="1030542"/>
                  <a:pt x="670070" y="1015220"/>
                  <a:pt x="676067" y="1001514"/>
                </a:cubicBezTo>
                <a:cubicBezTo>
                  <a:pt x="695580" y="956913"/>
                  <a:pt x="714377" y="911391"/>
                  <a:pt x="741381" y="870885"/>
                </a:cubicBezTo>
                <a:cubicBezTo>
                  <a:pt x="748638" y="859999"/>
                  <a:pt x="757301" y="849930"/>
                  <a:pt x="763152" y="838228"/>
                </a:cubicBezTo>
                <a:cubicBezTo>
                  <a:pt x="768284" y="827965"/>
                  <a:pt x="765924" y="813685"/>
                  <a:pt x="774038" y="805571"/>
                </a:cubicBezTo>
                <a:cubicBezTo>
                  <a:pt x="782152" y="797457"/>
                  <a:pt x="795809" y="798314"/>
                  <a:pt x="806695" y="794685"/>
                </a:cubicBezTo>
                <a:cubicBezTo>
                  <a:pt x="815515" y="803504"/>
                  <a:pt x="842283" y="836762"/>
                  <a:pt x="861124" y="827342"/>
                </a:cubicBezTo>
                <a:cubicBezTo>
                  <a:pt x="871387" y="822211"/>
                  <a:pt x="868381" y="805571"/>
                  <a:pt x="872010" y="794685"/>
                </a:cubicBezTo>
                <a:cubicBezTo>
                  <a:pt x="957290" y="816006"/>
                  <a:pt x="884544" y="813158"/>
                  <a:pt x="926438" y="729371"/>
                </a:cubicBezTo>
                <a:cubicBezTo>
                  <a:pt x="931570" y="719108"/>
                  <a:pt x="948209" y="722114"/>
                  <a:pt x="959095" y="718485"/>
                </a:cubicBezTo>
                <a:cubicBezTo>
                  <a:pt x="984496" y="642285"/>
                  <a:pt x="959095" y="645914"/>
                  <a:pt x="1013524" y="664056"/>
                </a:cubicBezTo>
                <a:cubicBezTo>
                  <a:pt x="1017153" y="653170"/>
                  <a:pt x="1016296" y="639513"/>
                  <a:pt x="1024410" y="631399"/>
                </a:cubicBezTo>
                <a:cubicBezTo>
                  <a:pt x="1029614" y="626195"/>
                  <a:pt x="1100236" y="609721"/>
                  <a:pt x="1100610" y="609628"/>
                </a:cubicBezTo>
                <a:cubicBezTo>
                  <a:pt x="1107867" y="602371"/>
                  <a:pt x="1114367" y="594267"/>
                  <a:pt x="1122381" y="587856"/>
                </a:cubicBezTo>
                <a:cubicBezTo>
                  <a:pt x="1191054" y="532917"/>
                  <a:pt x="1124232" y="596889"/>
                  <a:pt x="1176810" y="544314"/>
                </a:cubicBezTo>
                <a:cubicBezTo>
                  <a:pt x="1180809" y="496319"/>
                  <a:pt x="1148302" y="402799"/>
                  <a:pt x="1220352" y="402799"/>
                </a:cubicBezTo>
                <a:cubicBezTo>
                  <a:pt x="1231827" y="402799"/>
                  <a:pt x="1242124" y="410056"/>
                  <a:pt x="1253010" y="413685"/>
                </a:cubicBezTo>
                <a:cubicBezTo>
                  <a:pt x="1256638" y="399171"/>
                  <a:pt x="1261918" y="384972"/>
                  <a:pt x="1263895" y="370142"/>
                </a:cubicBezTo>
                <a:cubicBezTo>
                  <a:pt x="1269192" y="330415"/>
                  <a:pt x="1262107" y="288421"/>
                  <a:pt x="1274781" y="250399"/>
                </a:cubicBezTo>
                <a:cubicBezTo>
                  <a:pt x="1278410" y="239513"/>
                  <a:pt x="1296552" y="243142"/>
                  <a:pt x="1307438" y="239514"/>
                </a:cubicBezTo>
                <a:cubicBezTo>
                  <a:pt x="1325145" y="186394"/>
                  <a:pt x="1330549" y="151088"/>
                  <a:pt x="1372752" y="108885"/>
                </a:cubicBezTo>
                <a:lnTo>
                  <a:pt x="1416295" y="65342"/>
                </a:lnTo>
                <a:cubicBezTo>
                  <a:pt x="1439214" y="-3414"/>
                  <a:pt x="1415118" y="28"/>
                  <a:pt x="1448952" y="28"/>
                </a:cubicBezTo>
              </a:path>
            </a:pathLst>
          </a:custGeom>
          <a:noFill/>
          <a:ln w="76200">
            <a:solidFill>
              <a:srgbClr val="4D0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GlobalHealth2035.org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#GH2035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@globlhealth2035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1C2DD-F5E9-4943-965A-9C9CF7755B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3" descr="C:\Users\FewerS\Pictures\GH2035 report pi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67" y="228600"/>
            <a:ext cx="7098933" cy="28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ewerS\Pictures\TL donor financing pi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41418" r="19951" b="18756"/>
          <a:stretch/>
        </p:blipFill>
        <p:spPr bwMode="auto">
          <a:xfrm>
            <a:off x="1005195" y="3124200"/>
            <a:ext cx="7072005" cy="150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FewerS\Pictures\Econ decl TL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" b="12099"/>
          <a:stretch/>
        </p:blipFill>
        <p:spPr bwMode="auto">
          <a:xfrm>
            <a:off x="1088303" y="4648200"/>
            <a:ext cx="6988897" cy="10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ewerS\Pictures\GH2035 4 them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"/>
          <a:stretch/>
        </p:blipFill>
        <p:spPr bwMode="auto">
          <a:xfrm>
            <a:off x="885732" y="871183"/>
            <a:ext cx="7487304" cy="51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Commission on Investing in Health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1C2DD-F5E9-4943-965A-9C9CF7755B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on cusp of a historical achievement:</a:t>
            </a:r>
            <a:br>
              <a:rPr lang="en-US" sz="3200" dirty="0" smtClean="0"/>
            </a:b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</a:t>
            </a:r>
            <a:r>
              <a:rPr lang="en-US" sz="3200" i="1" dirty="0"/>
              <a:t>c</a:t>
            </a:r>
            <a:r>
              <a:rPr lang="en-US" sz="3200" i="1" dirty="0" smtClean="0"/>
              <a:t>ountries </a:t>
            </a:r>
            <a:r>
              <a:rPr lang="en-US" sz="3200" dirty="0"/>
              <a:t>c</a:t>
            </a:r>
            <a:r>
              <a:rPr lang="en-US" sz="3200" dirty="0" smtClean="0"/>
              <a:t>ould </a:t>
            </a:r>
            <a:r>
              <a:rPr lang="en-US" sz="3200" dirty="0"/>
              <a:t>c</a:t>
            </a:r>
            <a:r>
              <a:rPr lang="en-US" sz="3200" dirty="0" smtClean="0"/>
              <a:t>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702408" cy="411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for donors to support </a:t>
            </a:r>
            <a:br>
              <a:rPr lang="en-US" dirty="0" smtClean="0"/>
            </a:br>
            <a:r>
              <a:rPr lang="en-US" dirty="0" smtClean="0"/>
              <a:t>a grand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437"/>
            <a:ext cx="7848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Invest </a:t>
            </a:r>
            <a:r>
              <a:rPr lang="en-US" b="1" dirty="0"/>
              <a:t>in: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Global </a:t>
            </a:r>
            <a:r>
              <a:rPr lang="en-US" dirty="0"/>
              <a:t>public goods, especially product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Tackling </a:t>
            </a:r>
            <a:r>
              <a:rPr lang="en-US" dirty="0"/>
              <a:t>antimicrobial resistance and preparing for pandemics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Selected </a:t>
            </a:r>
            <a:r>
              <a:rPr lang="en-US" dirty="0"/>
              <a:t>support to </a:t>
            </a:r>
            <a:r>
              <a:rPr lang="en-US" dirty="0" smtClean="0"/>
              <a:t>middle-income countries </a:t>
            </a:r>
            <a:r>
              <a:rPr lang="en-US" dirty="0"/>
              <a:t>for globally coherent strategies (e.g. malaria </a:t>
            </a:r>
            <a:r>
              <a:rPr lang="en-US" dirty="0" smtClean="0"/>
              <a:t>elimination)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</a:t>
            </a:r>
            <a:r>
              <a:rPr lang="en-US" dirty="0"/>
              <a:t>financial support to high burden countries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Countdown 2030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3400" y="1561529"/>
            <a:ext cx="4191000" cy="4415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30 High-Impact Innovations to Save </a:t>
            </a:r>
            <a:r>
              <a:rPr lang="en-US" sz="2600" dirty="0" smtClean="0"/>
              <a:t>Lives</a:t>
            </a:r>
          </a:p>
          <a:p>
            <a:pPr marL="0" indent="0">
              <a:buNone/>
            </a:pPr>
            <a:r>
              <a:rPr lang="en-US" sz="1900" dirty="0" smtClean="0"/>
              <a:t>  </a:t>
            </a:r>
          </a:p>
          <a:p>
            <a:r>
              <a:rPr lang="en-US" sz="2600" dirty="0" smtClean="0">
                <a:solidFill>
                  <a:srgbClr val="FF6600"/>
                </a:solidFill>
              </a:rPr>
              <a:t>Single-dose, multi-species malaria drug</a:t>
            </a:r>
          </a:p>
          <a:p>
            <a:pPr marL="400050" lvl="1" indent="0">
              <a:buNone/>
            </a:pPr>
            <a:r>
              <a:rPr lang="en-US" sz="1800" dirty="0" smtClean="0"/>
              <a:t>A simple treatment that avoids drug resistance</a:t>
            </a:r>
          </a:p>
          <a:p>
            <a:pPr marL="0" indent="0">
              <a:buNone/>
            </a:pPr>
            <a:r>
              <a:rPr lang="en-US" sz="1900" dirty="0" smtClean="0"/>
              <a:t>  </a:t>
            </a:r>
          </a:p>
          <a:p>
            <a:r>
              <a:rPr lang="en-US" sz="2600" dirty="0" smtClean="0">
                <a:solidFill>
                  <a:srgbClr val="FF6600"/>
                </a:solidFill>
              </a:rPr>
              <a:t>New </a:t>
            </a:r>
            <a:r>
              <a:rPr lang="en-US" sz="2600" dirty="0">
                <a:solidFill>
                  <a:srgbClr val="FF6600"/>
                </a:solidFill>
              </a:rPr>
              <a:t>vaccine to prevent </a:t>
            </a:r>
            <a:r>
              <a:rPr lang="en-US" sz="2600" dirty="0" smtClean="0">
                <a:solidFill>
                  <a:srgbClr val="FF6600"/>
                </a:solidFill>
              </a:rPr>
              <a:t>TB</a:t>
            </a:r>
          </a:p>
          <a:p>
            <a:pPr marL="400050" lvl="2" indent="0">
              <a:buNone/>
            </a:pPr>
            <a:r>
              <a:rPr lang="en-US" sz="1800" dirty="0" smtClean="0"/>
              <a:t>Potential new protection for adults at risk</a:t>
            </a:r>
            <a:endParaRPr lang="en-US" sz="1800" dirty="0"/>
          </a:p>
          <a:p>
            <a:endParaRPr lang="en-US" sz="2800" dirty="0" smtClean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6</a:t>
            </a:fld>
            <a:endParaRPr lang="en-US"/>
          </a:p>
        </p:txBody>
      </p:sp>
      <p:pic>
        <p:nvPicPr>
          <p:cNvPr id="3075" name="Picture 3" descr="C:\Users\FewerS\Pictures\IC2030 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" y="1600200"/>
            <a:ext cx="3200400" cy="44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7115" y="601603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PATH, July 2015.</a:t>
            </a:r>
            <a:endParaRPr lang="en-US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7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12" y="3422650"/>
            <a:ext cx="50775" cy="1270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72899"/>
              </p:ext>
            </p:extLst>
          </p:nvPr>
        </p:nvGraphicFramePr>
        <p:xfrm>
          <a:off x="508012" y="1219200"/>
          <a:ext cx="8102588" cy="475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28866"/>
                <a:gridCol w="4373722"/>
              </a:tblGrid>
              <a:tr h="3401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40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GLOBAL FUNCTIONS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05511">
                <a:tc>
                  <a:txBody>
                    <a:bodyPr/>
                    <a:lstStyle/>
                    <a:p>
                      <a:r>
                        <a:rPr lang="en-US" dirty="0" smtClean="0"/>
                        <a:t>Supplying global public goods (GPGs)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Research and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Knowledge generation and sharing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Intellectual property sharing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Market</a:t>
                      </a:r>
                      <a:r>
                        <a:rPr lang="en-US" baseline="0" dirty="0" smtClean="0"/>
                        <a:t> shaping activities</a:t>
                      </a:r>
                    </a:p>
                  </a:txBody>
                  <a:tcPr/>
                </a:tc>
              </a:tr>
              <a:tr h="850393">
                <a:tc>
                  <a:txBody>
                    <a:bodyPr/>
                    <a:lstStyle/>
                    <a:p>
                      <a:r>
                        <a:rPr lang="en-US" dirty="0" smtClean="0"/>
                        <a:t>Managing cross-border externalities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Outbreak preparedness and response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Responses to antimicrobial resistance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Polio</a:t>
                      </a:r>
                      <a:r>
                        <a:rPr lang="en-US" baseline="0" dirty="0" smtClean="0"/>
                        <a:t> and malaria elimination</a:t>
                      </a:r>
                      <a:endParaRPr lang="en-US" dirty="0" smtClean="0"/>
                    </a:p>
                  </a:txBody>
                  <a:tcPr/>
                </a:tc>
              </a:tr>
              <a:tr h="595275">
                <a:tc>
                  <a:txBody>
                    <a:bodyPr/>
                    <a:lstStyle/>
                    <a:p>
                      <a:r>
                        <a:rPr lang="en-US" dirty="0" smtClean="0"/>
                        <a:t>Fostering leadership &amp; stewardship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Health advocacy and priority setting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Aid effectiveness and accountability</a:t>
                      </a:r>
                      <a:endParaRPr lang="en-US" dirty="0"/>
                    </a:p>
                  </a:txBody>
                  <a:tcPr/>
                </a:tc>
              </a:tr>
              <a:tr h="340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COUNTRY-SPECIFIC FUNCTIONS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039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Direct</a:t>
                      </a:r>
                      <a:r>
                        <a:rPr lang="en-US" baseline="0" dirty="0" smtClean="0"/>
                        <a:t> support to low- and middle-income countries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Convergence interventions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Non-communicable disease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Health system strengthening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New classification of donor financing for health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ODA+ for health: A new measure of health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8229600" cy="2392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Methodology</a:t>
            </a:r>
          </a:p>
          <a:p>
            <a:r>
              <a:rPr lang="en-US" dirty="0" smtClean="0"/>
              <a:t>Assessed the bilateral and multilateral health ODA of 8 donors, 2013 data: </a:t>
            </a:r>
          </a:p>
          <a:p>
            <a:pPr lvl="1"/>
            <a:r>
              <a:rPr lang="en-US" dirty="0" smtClean="0"/>
              <a:t>Australia</a:t>
            </a:r>
            <a:r>
              <a:rPr lang="en-US" dirty="0"/>
              <a:t>, France, Germany, the Netherlands, Norway, Sweden, the UK, and the USA </a:t>
            </a:r>
            <a:r>
              <a:rPr lang="en-US" dirty="0" smtClean="0"/>
              <a:t>(</a:t>
            </a:r>
            <a:r>
              <a:rPr lang="en-US" dirty="0"/>
              <a:t>83% of all health </a:t>
            </a:r>
            <a:r>
              <a:rPr lang="en-US" dirty="0" smtClean="0"/>
              <a:t>ODA)</a:t>
            </a:r>
          </a:p>
          <a:p>
            <a:pPr lvl="1"/>
            <a:r>
              <a:rPr lang="en-US" dirty="0" smtClean="0"/>
              <a:t>Analyzed each project by </a:t>
            </a:r>
            <a:r>
              <a:rPr lang="en-US" dirty="0"/>
              <a:t>global and country-specific functions</a:t>
            </a:r>
            <a:endParaRPr lang="en-US" dirty="0" smtClean="0"/>
          </a:p>
          <a:p>
            <a:pPr lvl="1"/>
            <a:r>
              <a:rPr lang="en-US" dirty="0" smtClean="0"/>
              <a:t>Extrapolated results to </a:t>
            </a:r>
            <a:r>
              <a:rPr lang="en-US" dirty="0"/>
              <a:t>arrive at a global estimate </a:t>
            </a:r>
            <a:endParaRPr lang="en-US" dirty="0" smtClean="0"/>
          </a:p>
          <a:p>
            <a:r>
              <a:rPr lang="en-US" dirty="0" smtClean="0"/>
              <a:t>Reviewed </a:t>
            </a:r>
            <a:r>
              <a:rPr lang="en-US" dirty="0"/>
              <a:t>public spending for pharmaceutical R&amp;D for neglected </a:t>
            </a:r>
            <a:r>
              <a:rPr lang="en-US" dirty="0" smtClean="0"/>
              <a:t>diseases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1308027"/>
              </p:ext>
            </p:extLst>
          </p:nvPr>
        </p:nvGraphicFramePr>
        <p:xfrm>
          <a:off x="685800" y="1270000"/>
          <a:ext cx="7838921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ODA+ for health:</a:t>
            </a:r>
            <a:br>
              <a:rPr lang="en-US" dirty="0" smtClean="0"/>
            </a:br>
            <a:r>
              <a:rPr lang="en-US" dirty="0" smtClean="0"/>
              <a:t>Global vs. country-specific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479" y="1790700"/>
            <a:ext cx="83820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Donor spending for ODA+ </a:t>
            </a:r>
            <a:r>
              <a:rPr lang="en-US" sz="2000" dirty="0" smtClean="0"/>
              <a:t>for health was </a:t>
            </a:r>
            <a:r>
              <a:rPr lang="en-US" sz="2000" dirty="0"/>
              <a:t>$22 billion (USD) in </a:t>
            </a:r>
            <a:r>
              <a:rPr lang="en-US" sz="2000" dirty="0" smtClean="0"/>
              <a:t>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4"/>
          <a:stretch/>
        </p:blipFill>
        <p:spPr bwMode="auto">
          <a:xfrm>
            <a:off x="1752600" y="2286000"/>
            <a:ext cx="5715000" cy="372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59" y="6174642"/>
            <a:ext cx="1657041" cy="5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675</Words>
  <Application>Microsoft Office PowerPoint</Application>
  <PresentationFormat>On-screen Show (4:3)</PresentationFormat>
  <Paragraphs>139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Commission on Investing in Health</vt:lpstr>
      <vt:lpstr>Now on cusp of a historical achievement: Nearly all countries could converge by 2035</vt:lpstr>
      <vt:lpstr>Opportunities for donors to support  a grand convergence</vt:lpstr>
      <vt:lpstr>Innovation Countdown 2030</vt:lpstr>
      <vt:lpstr>New classification of donor financing for health</vt:lpstr>
      <vt:lpstr>ODA+ for health: A new measure of health aid</vt:lpstr>
      <vt:lpstr>ODA+ for health: Global vs. country-specific functions</vt:lpstr>
      <vt:lpstr>Spending on global functions by eight donors, 2013, as a % of total ODA+ for health</vt:lpstr>
      <vt:lpstr>UK ODA+ for health:  Global vs. country-specific functions </vt:lpstr>
      <vt:lpstr>Country-specific support by eight donors,  2013, by country income group</vt:lpstr>
      <vt:lpstr>Policy Implications</vt:lpstr>
      <vt:lpstr>PowerPoint Presentation</vt:lpstr>
      <vt:lpstr>PowerPoint Presentation</vt:lpstr>
      <vt:lpstr>Summary of economists’ conclusions</vt:lpstr>
      <vt:lpstr>Thomas Hobbes</vt:lpstr>
      <vt:lpstr>Homo Sapiens</vt:lpstr>
      <vt:lpstr>Thank you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Fewer, Sara</cp:lastModifiedBy>
  <cp:revision>347</cp:revision>
  <cp:lastPrinted>2015-10-07T22:56:44Z</cp:lastPrinted>
  <dcterms:created xsi:type="dcterms:W3CDTF">2013-11-22T21:55:45Z</dcterms:created>
  <dcterms:modified xsi:type="dcterms:W3CDTF">2015-10-14T15:48:14Z</dcterms:modified>
</cp:coreProperties>
</file>